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7" r:id="rId1"/>
  </p:sldMasterIdLst>
  <p:notesMasterIdLst>
    <p:notesMasterId r:id="rId23"/>
  </p:notesMasterIdLst>
  <p:sldIdLst>
    <p:sldId id="256" r:id="rId2"/>
    <p:sldId id="323" r:id="rId3"/>
    <p:sldId id="324" r:id="rId4"/>
    <p:sldId id="325" r:id="rId5"/>
    <p:sldId id="289" r:id="rId6"/>
    <p:sldId id="326" r:id="rId7"/>
    <p:sldId id="305" r:id="rId8"/>
    <p:sldId id="306" r:id="rId9"/>
    <p:sldId id="307" r:id="rId10"/>
    <p:sldId id="327" r:id="rId11"/>
    <p:sldId id="320" r:id="rId12"/>
    <p:sldId id="328" r:id="rId13"/>
    <p:sldId id="329" r:id="rId14"/>
    <p:sldId id="330" r:id="rId15"/>
    <p:sldId id="331" r:id="rId16"/>
    <p:sldId id="333" r:id="rId17"/>
    <p:sldId id="294" r:id="rId18"/>
    <p:sldId id="296" r:id="rId19"/>
    <p:sldId id="335" r:id="rId20"/>
    <p:sldId id="338" r:id="rId21"/>
    <p:sldId id="313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8DB6F10-54B4-4A78-A51C-39966C91EAC5}" type="datetimeFigureOut">
              <a:rPr lang="en-US"/>
              <a:pPr>
                <a:defRPr/>
              </a:pPr>
              <a:t>2/22/2015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19EE976-F56B-4C3D-AFBB-AF78DFF8168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82414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961ECDE-8193-4CC4-A511-CC7BC81B3B52}" type="slidenum">
              <a:rPr lang="en-GB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A7DD0-2F72-4C2E-A654-4502D434AB01}" type="datetimeFigureOut">
              <a:rPr lang="en-US"/>
              <a:pPr>
                <a:defRPr/>
              </a:pPr>
              <a:t>2/22/2015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23C0D-FD16-45EE-A88F-8B925F52CDB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2603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40D4E-BA00-4DA5-9BB0-FF9A37CE75B3}" type="datetimeFigureOut">
              <a:rPr lang="en-US"/>
              <a:pPr>
                <a:defRPr/>
              </a:pPr>
              <a:t>2/22/2015</a:t>
            </a:fld>
            <a:endParaRPr lang="en-GB" dirty="0"/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1A3A4-5111-4707-AE1F-42EC1D67B48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0871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B8F6A-D375-4CDC-A552-5880A8EFC2D3}" type="datetimeFigureOut">
              <a:rPr lang="en-US"/>
              <a:pPr>
                <a:defRPr/>
              </a:pPr>
              <a:t>2/22/2015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752F3-A5D9-4323-BDFC-F4DE53CCDFD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3481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B2D47-6FB3-432E-84AF-F69B0A4EB3FF}" type="datetimeFigureOut">
              <a:rPr lang="en-US"/>
              <a:pPr>
                <a:defRPr/>
              </a:pPr>
              <a:t>2/22/2015</a:t>
            </a:fld>
            <a:endParaRPr lang="en-GB" dirty="0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5F9ADA-A3DF-45DC-86FD-749BBDE9A7F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671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68F57-9807-441A-BF7B-0E334A234F38}" type="datetimeFigureOut">
              <a:rPr lang="en-US"/>
              <a:pPr>
                <a:defRPr/>
              </a:pPr>
              <a:t>2/22/2015</a:t>
            </a:fld>
            <a:endParaRPr lang="en-GB" dirty="0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4FAC4-6118-4943-845F-2A34C25D422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4130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DFEB4-46E2-4561-8FCC-78C0215F2E58}" type="datetimeFigureOut">
              <a:rPr lang="en-US"/>
              <a:pPr>
                <a:defRPr/>
              </a:pPr>
              <a:t>2/22/2015</a:t>
            </a:fld>
            <a:endParaRPr lang="en-GB" dirty="0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00B76-F115-430D-BEF1-C37F4ADDE1E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5707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F4B24-E7E8-456F-BB78-A3DD2948DEAA}" type="datetimeFigureOut">
              <a:rPr lang="en-US"/>
              <a:pPr>
                <a:defRPr/>
              </a:pPr>
              <a:t>2/22/2015</a:t>
            </a:fld>
            <a:endParaRPr lang="en-GB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27E51-B5A0-420C-9B6C-5CFEFCE968B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427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4FD9E-7D10-45B0-A5FF-D245D01D3549}" type="datetimeFigureOut">
              <a:rPr lang="en-US"/>
              <a:pPr>
                <a:defRPr/>
              </a:pPr>
              <a:t>2/22/2015</a:t>
            </a:fld>
            <a:endParaRPr lang="en-GB" dirty="0"/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77701-ACB0-42B2-A463-BEC631794E6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0384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51924-CD7E-4E90-B604-6B8E15B060B1}" type="datetimeFigureOut">
              <a:rPr lang="en-US"/>
              <a:pPr>
                <a:defRPr/>
              </a:pPr>
              <a:t>2/22/2015</a:t>
            </a:fld>
            <a:endParaRPr lang="en-GB" dirty="0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A70DA-6DBD-49D8-B51D-5F2493FF620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3850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7B4D0-4DDB-466E-9C0A-654B6F393D75}" type="datetimeFigureOut">
              <a:rPr lang="en-US"/>
              <a:pPr>
                <a:defRPr/>
              </a:pPr>
              <a:t>2/22/2015</a:t>
            </a:fld>
            <a:endParaRPr lang="en-GB" dirty="0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F57E9-F237-4385-8ED6-9DD2DB85FC4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327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7EAC5-44E4-4CB5-9EE6-5F2FF80DDC41}" type="datetimeFigureOut">
              <a:rPr lang="en-US"/>
              <a:pPr>
                <a:defRPr/>
              </a:pPr>
              <a:t>2/22/2015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F2737-E358-4370-AE74-682F8F1D1DB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3016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E58253C-DB9F-4B93-AAB9-7D2B678F7CF6}" type="datetimeFigureOut">
              <a:rPr lang="en-US"/>
              <a:pPr>
                <a:defRPr/>
              </a:pPr>
              <a:t>2/22/2015</a:t>
            </a:fld>
            <a:endParaRPr lang="en-GB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A2D15F2-432B-44E0-B7B2-B6EFBEC45CB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27" r:id="rId4"/>
    <p:sldLayoutId id="2147483833" r:id="rId5"/>
    <p:sldLayoutId id="2147483828" r:id="rId6"/>
    <p:sldLayoutId id="2147483834" r:id="rId7"/>
    <p:sldLayoutId id="2147483835" r:id="rId8"/>
    <p:sldLayoutId id="2147483836" r:id="rId9"/>
    <p:sldLayoutId id="2147483829" r:id="rId10"/>
    <p:sldLayoutId id="214748383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ove.com.au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0" descr="shoes_1667945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714625"/>
            <a:ext cx="1290638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9" descr="exch-rates_6316144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02546">
            <a:off x="6878638" y="2635250"/>
            <a:ext cx="1636712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Understanding in Design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en-US" sz="1900" b="1" dirty="0" smtClean="0">
                <a:solidFill>
                  <a:srgbClr val="443329"/>
                </a:solidFill>
              </a:rPr>
              <a:t>Dr Terence Love</a:t>
            </a:r>
          </a:p>
          <a:p>
            <a:pPr>
              <a:lnSpc>
                <a:spcPct val="80000"/>
              </a:lnSpc>
            </a:pPr>
            <a:r>
              <a:rPr lang="en-US" altLang="en-US" sz="1900" b="1" dirty="0" smtClean="0">
                <a:solidFill>
                  <a:srgbClr val="443329"/>
                </a:solidFill>
              </a:rPr>
              <a:t>Presented as part of  LINUS </a:t>
            </a:r>
            <a:r>
              <a:rPr lang="en-US" altLang="en-US" sz="1900" b="1" dirty="0" smtClean="0">
                <a:solidFill>
                  <a:srgbClr val="443329"/>
                </a:solidFill>
              </a:rPr>
              <a:t>PAULING MEMORIAL </a:t>
            </a:r>
            <a:r>
              <a:rPr lang="en-US" altLang="en-US" sz="1900" b="1" dirty="0" smtClean="0">
                <a:solidFill>
                  <a:srgbClr val="443329"/>
                </a:solidFill>
              </a:rPr>
              <a:t>LECTURE Jan 2009</a:t>
            </a:r>
            <a:endParaRPr lang="en-US" altLang="en-US" sz="1900" b="1" dirty="0" smtClean="0">
              <a:solidFill>
                <a:srgbClr val="443329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1900" b="1" dirty="0" smtClean="0">
                <a:solidFill>
                  <a:srgbClr val="443329"/>
                </a:solidFill>
              </a:rPr>
              <a:t>Institute of Science, Engineering and Public </a:t>
            </a:r>
            <a:r>
              <a:rPr lang="en-US" altLang="en-US" sz="1900" b="1" dirty="0" smtClean="0">
                <a:solidFill>
                  <a:srgbClr val="443329"/>
                </a:solidFill>
              </a:rPr>
              <a:t>Policy , Portland, Oregon</a:t>
            </a:r>
            <a:endParaRPr lang="en-US" altLang="en-US" sz="1900" b="1" dirty="0" smtClean="0">
              <a:solidFill>
                <a:srgbClr val="443329"/>
              </a:solidFill>
            </a:endParaRPr>
          </a:p>
        </p:txBody>
      </p:sp>
      <p:pic>
        <p:nvPicPr>
          <p:cNvPr id="10246" name="Picture 3" descr="shanghai maglev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313" y="642938"/>
            <a:ext cx="1785937" cy="178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7" descr="woman with coat and phone_7609470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0149">
            <a:off x="4973638" y="381000"/>
            <a:ext cx="1884362" cy="227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2" descr="C:\Documents and Settings\tlove\Desktop\ISEPP lecture\airport-screens-2women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25" y="428625"/>
            <a:ext cx="1285875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9" name="Picture 5" descr="wildlake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571500"/>
            <a:ext cx="142875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Self and consciousness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altLang="en-US" smtClean="0"/>
              <a:t>Damasio distinguishes:</a:t>
            </a:r>
          </a:p>
          <a:p>
            <a:r>
              <a:rPr lang="en-US" altLang="en-US" smtClean="0"/>
              <a:t>Proto-self</a:t>
            </a:r>
          </a:p>
          <a:p>
            <a:r>
              <a:rPr lang="en-US" altLang="en-US" smtClean="0"/>
              <a:t>Core –consciousness</a:t>
            </a:r>
          </a:p>
          <a:p>
            <a:r>
              <a:rPr lang="en-US" altLang="en-US" smtClean="0"/>
              <a:t>Extended (autobiographical) consciousness</a:t>
            </a:r>
            <a:endParaRPr lang="en-GB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Proto-self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AU" altLang="en-US" sz="2800" b="1" i="1" smtClean="0"/>
              <a:t>A neurological image</a:t>
            </a:r>
            <a:r>
              <a:rPr lang="en-AU" altLang="en-US" sz="2800" i="1" smtClean="0"/>
              <a:t> </a:t>
            </a:r>
            <a:r>
              <a:rPr lang="en-AU" altLang="en-US" sz="2800" smtClean="0"/>
              <a:t>of </a:t>
            </a:r>
            <a:r>
              <a:rPr lang="en-AU" altLang="en-US" sz="2800" b="1" smtClean="0"/>
              <a:t>all aspects of the body</a:t>
            </a:r>
            <a:r>
              <a:rPr lang="en-AU" altLang="en-US" sz="2800" smtClean="0"/>
              <a:t> at a moment in time. This is homeostatic and unconscious.</a:t>
            </a:r>
          </a:p>
          <a:p>
            <a:pPr>
              <a:lnSpc>
                <a:spcPct val="80000"/>
              </a:lnSpc>
            </a:pPr>
            <a:endParaRPr lang="en-AU" altLang="en-US" sz="2400" smtClean="0"/>
          </a:p>
        </p:txBody>
      </p:sp>
      <p:pic>
        <p:nvPicPr>
          <p:cNvPr id="43012" name="Picture 8" descr="brain_464967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438" y="3714750"/>
            <a:ext cx="2500312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3" name="TextBox 9"/>
          <p:cNvSpPr txBox="1">
            <a:spLocks noChangeArrowheads="1"/>
          </p:cNvSpPr>
          <p:nvPr/>
        </p:nvSpPr>
        <p:spPr bwMode="auto">
          <a:xfrm>
            <a:off x="642938" y="2786063"/>
            <a:ext cx="47863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US" altLang="en-US" sz="2400"/>
              <a:t>Neurological </a:t>
            </a:r>
            <a:r>
              <a:rPr lang="en-US" altLang="en-US" sz="2400" b="1" i="1"/>
              <a:t>image</a:t>
            </a:r>
            <a:r>
              <a:rPr lang="en-US" altLang="en-US" sz="2400"/>
              <a:t> representing </a:t>
            </a:r>
          </a:p>
          <a:p>
            <a:r>
              <a:rPr lang="en-US" altLang="en-US" sz="2400"/>
              <a:t>all aspects of the state  of </a:t>
            </a:r>
            <a:r>
              <a:rPr lang="en-US" altLang="en-US" sz="2400" b="1" i="1"/>
              <a:t>body</a:t>
            </a:r>
            <a:endParaRPr lang="en-GB" altLang="en-US" sz="2400" b="1" i="1"/>
          </a:p>
        </p:txBody>
      </p:sp>
      <p:sp>
        <p:nvSpPr>
          <p:cNvPr id="11" name="Left Arrow 10"/>
          <p:cNvSpPr/>
          <p:nvPr/>
        </p:nvSpPr>
        <p:spPr>
          <a:xfrm rot="11613282">
            <a:off x="4146550" y="3759200"/>
            <a:ext cx="2136775" cy="2809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Perceiving an object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en-AU" altLang="en-US" sz="2800" smtClean="0"/>
          </a:p>
          <a:p>
            <a:pPr>
              <a:lnSpc>
                <a:spcPct val="80000"/>
              </a:lnSpc>
            </a:pPr>
            <a:endParaRPr lang="en-AU" altLang="en-US" sz="2400" smtClean="0"/>
          </a:p>
        </p:txBody>
      </p:sp>
      <p:pic>
        <p:nvPicPr>
          <p:cNvPr id="44036" name="Picture 8" descr="brain_464967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438" y="3714750"/>
            <a:ext cx="2500312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7" name="TextBox 9"/>
          <p:cNvSpPr txBox="1">
            <a:spLocks noChangeArrowheads="1"/>
          </p:cNvSpPr>
          <p:nvPr/>
        </p:nvSpPr>
        <p:spPr bwMode="auto">
          <a:xfrm>
            <a:off x="642938" y="2214563"/>
            <a:ext cx="714375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US" altLang="en-US" sz="2800" b="1" i="1" dirty="0"/>
              <a:t>Image</a:t>
            </a:r>
            <a:r>
              <a:rPr lang="en-US" altLang="en-US" sz="2800" dirty="0"/>
              <a:t> representing </a:t>
            </a:r>
            <a:r>
              <a:rPr lang="en-US" altLang="en-US" sz="2800" b="1" dirty="0"/>
              <a:t>changes</a:t>
            </a:r>
            <a:r>
              <a:rPr lang="en-US" altLang="en-US" sz="2800" dirty="0"/>
              <a:t> in </a:t>
            </a:r>
            <a:r>
              <a:rPr lang="en-US" altLang="en-US" sz="2800" dirty="0" smtClean="0"/>
              <a:t>the perceivers </a:t>
            </a:r>
            <a:r>
              <a:rPr lang="en-US" altLang="en-US" sz="2800" b="1" i="1" dirty="0"/>
              <a:t>body </a:t>
            </a:r>
            <a:r>
              <a:rPr lang="en-US" altLang="en-US" sz="2800" i="1" dirty="0" smtClean="0"/>
              <a:t>due </a:t>
            </a:r>
            <a:r>
              <a:rPr lang="en-US" altLang="en-US" sz="2800" i="1" dirty="0"/>
              <a:t>to perceiving an </a:t>
            </a:r>
            <a:r>
              <a:rPr lang="en-US" altLang="en-US" sz="2800" b="1" i="1" dirty="0"/>
              <a:t>object</a:t>
            </a:r>
            <a:endParaRPr lang="en-GB" altLang="en-US" sz="2800" b="1" i="1" dirty="0"/>
          </a:p>
        </p:txBody>
      </p:sp>
      <p:sp>
        <p:nvSpPr>
          <p:cNvPr id="11" name="Left Arrow 10"/>
          <p:cNvSpPr/>
          <p:nvPr/>
        </p:nvSpPr>
        <p:spPr>
          <a:xfrm rot="11613282">
            <a:off x="4146550" y="3759200"/>
            <a:ext cx="2136775" cy="2809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Core consciousness</a:t>
            </a:r>
            <a:endParaRPr lang="en-GB" dirty="0"/>
          </a:p>
        </p:txBody>
      </p:sp>
      <p:pic>
        <p:nvPicPr>
          <p:cNvPr id="45059" name="Picture 8" descr="brain_4649674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812" y="4429125"/>
            <a:ext cx="1785937" cy="178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0" name="TextBox 9"/>
          <p:cNvSpPr txBox="1">
            <a:spLocks noChangeArrowheads="1"/>
          </p:cNvSpPr>
          <p:nvPr/>
        </p:nvSpPr>
        <p:spPr bwMode="auto">
          <a:xfrm>
            <a:off x="395537" y="1500188"/>
            <a:ext cx="8424936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US" altLang="en-US" sz="2800" dirty="0" smtClean="0"/>
              <a:t>Core Consciousness is the process underpinning  an individual’s ‘sense of self’.</a:t>
            </a:r>
          </a:p>
          <a:p>
            <a:r>
              <a:rPr lang="en-US" altLang="en-US" sz="2800" dirty="0" smtClean="0"/>
              <a:t>It comprises a neurological </a:t>
            </a:r>
            <a:r>
              <a:rPr lang="en-US" altLang="en-US" sz="2800" dirty="0"/>
              <a:t>2</a:t>
            </a:r>
            <a:r>
              <a:rPr lang="en-US" altLang="en-US" sz="2800" baseline="30000" dirty="0"/>
              <a:t>nd</a:t>
            </a:r>
            <a:r>
              <a:rPr lang="en-US" altLang="en-US" sz="2800" dirty="0"/>
              <a:t> order </a:t>
            </a:r>
            <a:r>
              <a:rPr lang="en-US" altLang="en-US" sz="2800" b="1" i="1" dirty="0" smtClean="0"/>
              <a:t>neural</a:t>
            </a:r>
            <a:r>
              <a:rPr lang="en-US" altLang="en-US" sz="2800" dirty="0" smtClean="0"/>
              <a:t> </a:t>
            </a:r>
            <a:r>
              <a:rPr lang="en-US" altLang="en-US" sz="2800" b="1" i="1" dirty="0" smtClean="0"/>
              <a:t>image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>representing </a:t>
            </a:r>
            <a:r>
              <a:rPr lang="en-US" altLang="en-US" sz="2800" dirty="0" smtClean="0"/>
              <a:t>the moment </a:t>
            </a:r>
            <a:r>
              <a:rPr lang="en-US" altLang="en-US" sz="2800" dirty="0"/>
              <a:t>by moment differences between </a:t>
            </a:r>
            <a:r>
              <a:rPr lang="en-US" altLang="en-US" sz="2800" dirty="0" smtClean="0"/>
              <a:t>the </a:t>
            </a:r>
            <a:r>
              <a:rPr lang="en-US" altLang="en-US" sz="2800" b="1" dirty="0" smtClean="0"/>
              <a:t>proto-self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>and </a:t>
            </a:r>
            <a:r>
              <a:rPr lang="en-US" altLang="en-US" sz="2800" dirty="0" smtClean="0"/>
              <a:t>body and neural </a:t>
            </a:r>
            <a:r>
              <a:rPr lang="en-US" altLang="en-US" sz="2800" dirty="0"/>
              <a:t>changes due to perceiving an </a:t>
            </a:r>
            <a:r>
              <a:rPr lang="en-US" altLang="en-US" sz="2800" b="1" i="1" dirty="0"/>
              <a:t>object</a:t>
            </a:r>
            <a:endParaRPr lang="en-GB" altLang="en-US" sz="2800" b="1" i="1" dirty="0"/>
          </a:p>
        </p:txBody>
      </p:sp>
      <p:sp>
        <p:nvSpPr>
          <p:cNvPr id="11" name="Left Arrow 10"/>
          <p:cNvSpPr/>
          <p:nvPr/>
        </p:nvSpPr>
        <p:spPr>
          <a:xfrm rot="12645864">
            <a:off x="6015518" y="4052718"/>
            <a:ext cx="1040523" cy="29939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45062" name="TextBox 11"/>
          <p:cNvSpPr txBox="1">
            <a:spLocks noChangeArrowheads="1"/>
          </p:cNvSpPr>
          <p:nvPr/>
        </p:nvSpPr>
        <p:spPr bwMode="auto">
          <a:xfrm>
            <a:off x="485154" y="4597163"/>
            <a:ext cx="46434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AU" altLang="en-US" sz="2400" b="1" dirty="0"/>
              <a:t>Core –consciousness </a:t>
            </a:r>
            <a:r>
              <a:rPr lang="en-AU" altLang="en-US" sz="2400" dirty="0"/>
              <a:t>is the </a:t>
            </a:r>
            <a:r>
              <a:rPr lang="en-AU" altLang="en-US" sz="2400" b="1" dirty="0"/>
              <a:t>basic</a:t>
            </a:r>
            <a:r>
              <a:rPr lang="en-AU" altLang="en-US" sz="2400" dirty="0"/>
              <a:t> sense of the existence of oneself</a:t>
            </a:r>
            <a:endParaRPr lang="en-GB" altLang="en-US" sz="2400" dirty="0"/>
          </a:p>
        </p:txBody>
      </p:sp>
      <p:sp>
        <p:nvSpPr>
          <p:cNvPr id="45063" name="TextBox 12"/>
          <p:cNvSpPr txBox="1">
            <a:spLocks noChangeArrowheads="1"/>
          </p:cNvSpPr>
          <p:nvPr/>
        </p:nvSpPr>
        <p:spPr bwMode="auto">
          <a:xfrm>
            <a:off x="502813" y="5773314"/>
            <a:ext cx="43756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US" altLang="en-US" sz="2400" dirty="0" smtClean="0"/>
              <a:t>It </a:t>
            </a:r>
            <a:r>
              <a:rPr lang="en-US" altLang="en-US" sz="2400" b="1" dirty="0" smtClean="0"/>
              <a:t>does</a:t>
            </a:r>
            <a:r>
              <a:rPr lang="en-US" altLang="en-US" sz="2400" dirty="0" smtClean="0"/>
              <a:t> </a:t>
            </a:r>
            <a:r>
              <a:rPr lang="en-US" altLang="en-US" sz="2400" b="1" dirty="0"/>
              <a:t>not</a:t>
            </a:r>
            <a:r>
              <a:rPr lang="en-US" altLang="en-US" sz="2400" dirty="0"/>
              <a:t> depend on </a:t>
            </a:r>
            <a:r>
              <a:rPr lang="en-US" altLang="en-US" sz="2400" b="1" dirty="0" smtClean="0"/>
              <a:t>language!</a:t>
            </a:r>
            <a:endParaRPr lang="en-GB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‘As if’ loops</a:t>
            </a:r>
            <a:endParaRPr lang="en-GB" dirty="0"/>
          </a:p>
        </p:txBody>
      </p:sp>
      <p:pic>
        <p:nvPicPr>
          <p:cNvPr id="46083" name="Picture 8" descr="brain_464967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438" y="3714750"/>
            <a:ext cx="2500312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4" name="TextBox 9"/>
          <p:cNvSpPr txBox="1">
            <a:spLocks noChangeArrowheads="1"/>
          </p:cNvSpPr>
          <p:nvPr/>
        </p:nvSpPr>
        <p:spPr bwMode="auto">
          <a:xfrm>
            <a:off x="500063" y="1500188"/>
            <a:ext cx="807243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US" altLang="en-US" sz="2800"/>
              <a:t>Memories and thoughts are </a:t>
            </a:r>
            <a:r>
              <a:rPr lang="en-US" altLang="en-US" sz="2800" b="1"/>
              <a:t>objects</a:t>
            </a:r>
            <a:r>
              <a:rPr lang="en-US" altLang="en-US" sz="2800"/>
              <a:t> and have similar emotional effects to real objects</a:t>
            </a:r>
            <a:endParaRPr lang="en-GB" altLang="en-US" sz="2800" b="1" i="1"/>
          </a:p>
        </p:txBody>
      </p:sp>
      <p:sp>
        <p:nvSpPr>
          <p:cNvPr id="11" name="Left Arrow 10"/>
          <p:cNvSpPr/>
          <p:nvPr/>
        </p:nvSpPr>
        <p:spPr>
          <a:xfrm rot="12645864">
            <a:off x="3740150" y="3030538"/>
            <a:ext cx="2705100" cy="26987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46086" name="TextBox 5"/>
          <p:cNvSpPr txBox="1">
            <a:spLocks noChangeArrowheads="1"/>
          </p:cNvSpPr>
          <p:nvPr/>
        </p:nvSpPr>
        <p:spPr bwMode="auto">
          <a:xfrm>
            <a:off x="428625" y="3143250"/>
            <a:ext cx="3929063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US" altLang="en-US" sz="2800"/>
              <a:t>Memories and thoughts trigger emotions and feelings</a:t>
            </a:r>
            <a:endParaRPr lang="en-GB" altLang="en-US" sz="2000"/>
          </a:p>
        </p:txBody>
      </p:sp>
      <p:sp>
        <p:nvSpPr>
          <p:cNvPr id="46087" name="TextBox 7"/>
          <p:cNvSpPr txBox="1">
            <a:spLocks noChangeArrowheads="1"/>
          </p:cNvSpPr>
          <p:nvPr/>
        </p:nvSpPr>
        <p:spPr bwMode="auto">
          <a:xfrm>
            <a:off x="581025" y="4902200"/>
            <a:ext cx="3929063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US" altLang="en-US" sz="2800"/>
              <a:t>Emotions and feelings facilitate memories and thoughts</a:t>
            </a:r>
            <a:endParaRPr lang="en-GB" altLang="en-US" sz="2000"/>
          </a:p>
        </p:txBody>
      </p:sp>
      <p:sp>
        <p:nvSpPr>
          <p:cNvPr id="12" name="Up-Down Arrow 11"/>
          <p:cNvSpPr/>
          <p:nvPr/>
        </p:nvSpPr>
        <p:spPr>
          <a:xfrm>
            <a:off x="2071688" y="4143375"/>
            <a:ext cx="214312" cy="78581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Extended consciousness</a:t>
            </a:r>
            <a:endParaRPr lang="en-GB" dirty="0"/>
          </a:p>
        </p:txBody>
      </p:sp>
      <p:pic>
        <p:nvPicPr>
          <p:cNvPr id="47107" name="Picture 8" descr="brain_464967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438" y="3714750"/>
            <a:ext cx="2500312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8" name="TextBox 9"/>
          <p:cNvSpPr txBox="1">
            <a:spLocks noChangeArrowheads="1"/>
          </p:cNvSpPr>
          <p:nvPr/>
        </p:nvSpPr>
        <p:spPr bwMode="auto">
          <a:xfrm>
            <a:off x="285750" y="1500188"/>
            <a:ext cx="814387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US" altLang="en-US" sz="2800" dirty="0"/>
              <a:t>Memories, experiences, thoughts, fantasies</a:t>
            </a:r>
          </a:p>
          <a:p>
            <a:r>
              <a:rPr lang="en-US" altLang="en-US" sz="2800" dirty="0" smtClean="0"/>
              <a:t>in </a:t>
            </a:r>
            <a:r>
              <a:rPr lang="en-US" altLang="en-US" sz="2800" dirty="0"/>
              <a:t>a person’s </a:t>
            </a:r>
            <a:r>
              <a:rPr lang="en-US" altLang="en-US" sz="2800" dirty="0" smtClean="0"/>
              <a:t>history  </a:t>
            </a:r>
            <a:r>
              <a:rPr lang="en-US" altLang="en-US" sz="2800" dirty="0"/>
              <a:t>all </a:t>
            </a:r>
            <a:r>
              <a:rPr lang="en-US" altLang="en-US" sz="2800" dirty="0" smtClean="0"/>
              <a:t>exist as neural objects dependent on and processed by the previous.</a:t>
            </a:r>
            <a:endParaRPr lang="en-GB" altLang="en-US" sz="2800" b="1" i="1" dirty="0"/>
          </a:p>
        </p:txBody>
      </p:sp>
      <p:sp>
        <p:nvSpPr>
          <p:cNvPr id="11" name="Left Arrow 10"/>
          <p:cNvSpPr/>
          <p:nvPr/>
        </p:nvSpPr>
        <p:spPr>
          <a:xfrm rot="12645864">
            <a:off x="5571091" y="3494318"/>
            <a:ext cx="995754" cy="20507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47110" name="TextBox 6"/>
          <p:cNvSpPr txBox="1">
            <a:spLocks noChangeArrowheads="1"/>
          </p:cNvSpPr>
          <p:nvPr/>
        </p:nvSpPr>
        <p:spPr bwMode="auto">
          <a:xfrm>
            <a:off x="500063" y="5187950"/>
            <a:ext cx="4643437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US" altLang="en-US" sz="2800" dirty="0" smtClean="0"/>
              <a:t>This is the functional  </a:t>
            </a:r>
            <a:r>
              <a:rPr lang="en-US" altLang="en-US" sz="2800" dirty="0"/>
              <a:t>basis of design, creativity, intuition, ethics</a:t>
            </a:r>
            <a:r>
              <a:rPr lang="en-US" altLang="en-US" sz="2800" dirty="0" smtClean="0"/>
              <a:t>, free </a:t>
            </a:r>
            <a:r>
              <a:rPr lang="en-US" altLang="en-US" sz="2800" dirty="0"/>
              <a:t>will….</a:t>
            </a:r>
            <a:endParaRPr lang="en-GB" altLang="en-US" sz="2000" dirty="0"/>
          </a:p>
        </p:txBody>
      </p:sp>
      <p:sp>
        <p:nvSpPr>
          <p:cNvPr id="13" name="Left Arrow 12"/>
          <p:cNvSpPr/>
          <p:nvPr/>
        </p:nvSpPr>
        <p:spPr>
          <a:xfrm rot="17511567">
            <a:off x="7772401" y="3095624"/>
            <a:ext cx="1314450" cy="3825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4" name="Left Arrow 13"/>
          <p:cNvSpPr/>
          <p:nvPr/>
        </p:nvSpPr>
        <p:spPr>
          <a:xfrm rot="16200000">
            <a:off x="6875068" y="2828745"/>
            <a:ext cx="954089" cy="19129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5" name="Left Arrow 14"/>
          <p:cNvSpPr/>
          <p:nvPr/>
        </p:nvSpPr>
        <p:spPr>
          <a:xfrm rot="15492126">
            <a:off x="6428756" y="3148613"/>
            <a:ext cx="562417" cy="21093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47114" name="TextBox 15"/>
          <p:cNvSpPr txBox="1">
            <a:spLocks noChangeArrowheads="1"/>
          </p:cNvSpPr>
          <p:nvPr/>
        </p:nvSpPr>
        <p:spPr bwMode="auto">
          <a:xfrm>
            <a:off x="285750" y="3071813"/>
            <a:ext cx="485775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US" altLang="en-US" sz="2800" dirty="0" smtClean="0"/>
              <a:t>Over time, all incidents  through core-consciousness convert </a:t>
            </a:r>
            <a:r>
              <a:rPr lang="en-US" altLang="en-US" sz="2800" dirty="0"/>
              <a:t>to memories</a:t>
            </a:r>
            <a:r>
              <a:rPr lang="en-GB" altLang="en-US" sz="2800" dirty="0"/>
              <a:t> and autobiographical self</a:t>
            </a:r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Content Placeholder 2"/>
          <p:cNvSpPr>
            <a:spLocks noGrp="1"/>
          </p:cNvSpPr>
          <p:nvPr>
            <p:ph idx="1"/>
          </p:nvPr>
        </p:nvSpPr>
        <p:spPr>
          <a:xfrm>
            <a:off x="0" y="2214563"/>
            <a:ext cx="9144000" cy="328612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en-US" altLang="en-US" smtClean="0"/>
              <a:t>Implications</a:t>
            </a:r>
            <a:br>
              <a:rPr lang="en-US" altLang="en-US" smtClean="0"/>
            </a:br>
            <a:r>
              <a:rPr lang="en-US" altLang="en-US" smtClean="0"/>
              <a:t>for</a:t>
            </a:r>
            <a:br>
              <a:rPr lang="en-US" altLang="en-US" smtClean="0"/>
            </a:br>
            <a:r>
              <a:rPr lang="en-US" altLang="en-US" smtClean="0"/>
              <a:t>Holistic Design</a:t>
            </a:r>
            <a:br>
              <a:rPr lang="en-US" altLang="en-US" smtClean="0"/>
            </a:br>
            <a:r>
              <a:rPr lang="en-US" altLang="en-US" smtClean="0"/>
              <a:t>and</a:t>
            </a:r>
            <a:br>
              <a:rPr lang="en-US" altLang="en-US" smtClean="0"/>
            </a:br>
            <a:r>
              <a:rPr lang="en-US" altLang="en-US" smtClean="0"/>
              <a:t>Philosophy</a:t>
            </a:r>
            <a:endParaRPr lang="en-GB" altLang="en-US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AU" sz="2400" b="1" i="1" dirty="0" smtClean="0"/>
              <a:t>Learning, empathy and culture</a:t>
            </a:r>
            <a:endParaRPr lang="en-US" sz="2400" b="1" i="1" dirty="0"/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43063"/>
            <a:ext cx="8686800" cy="18748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AU" altLang="en-US" sz="2400" b="1" smtClean="0"/>
              <a:t>Remembering </a:t>
            </a:r>
            <a:r>
              <a:rPr lang="en-AU" altLang="en-US" sz="2400" smtClean="0"/>
              <a:t>memories results in core consciousness processes that emphasize and associate with emotions .</a:t>
            </a:r>
          </a:p>
          <a:p>
            <a:pPr>
              <a:lnSpc>
                <a:spcPct val="80000"/>
              </a:lnSpc>
            </a:pPr>
            <a:r>
              <a:rPr lang="en-AU" altLang="en-US" sz="2400" smtClean="0"/>
              <a:t>Gives the ability to identify objects (real, social, conceptual, imagined etc), associate objects with emotions and behaviours and attribute</a:t>
            </a:r>
            <a:r>
              <a:rPr lang="en-AU" altLang="en-US" sz="2400" b="1" smtClean="0"/>
              <a:t> meaning</a:t>
            </a:r>
            <a:r>
              <a:rPr lang="en-AU" altLang="en-US" sz="2400" smtClean="0"/>
              <a:t>. </a:t>
            </a:r>
          </a:p>
        </p:txBody>
      </p:sp>
      <p:pic>
        <p:nvPicPr>
          <p:cNvPr id="49156" name="Picture 3" descr="brain_464967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438" y="4071938"/>
            <a:ext cx="2500312" cy="250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7" name="TextBox 4"/>
          <p:cNvSpPr txBox="1">
            <a:spLocks noChangeArrowheads="1"/>
          </p:cNvSpPr>
          <p:nvPr/>
        </p:nvSpPr>
        <p:spPr bwMode="auto">
          <a:xfrm>
            <a:off x="571500" y="4500563"/>
            <a:ext cx="4143375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AU" altLang="en-US" sz="2400"/>
              <a:t>This provides the basis for  learning, empathy, culture, conditioning etc</a:t>
            </a:r>
            <a:endParaRPr lang="en-US" altLang="en-US" sz="2400"/>
          </a:p>
          <a:p>
            <a:endParaRPr lang="en-GB" altLang="en-US"/>
          </a:p>
        </p:txBody>
      </p:sp>
      <p:sp>
        <p:nvSpPr>
          <p:cNvPr id="7" name="U-Turn Arrow 6"/>
          <p:cNvSpPr/>
          <p:nvPr/>
        </p:nvSpPr>
        <p:spPr>
          <a:xfrm rot="21121124" flipH="1">
            <a:off x="6267450" y="3281363"/>
            <a:ext cx="1016000" cy="836612"/>
          </a:xfrm>
          <a:prstGeom prst="uturnArrow">
            <a:avLst>
              <a:gd name="adj1" fmla="val 17963"/>
              <a:gd name="adj2" fmla="val 25000"/>
              <a:gd name="adj3" fmla="val 27766"/>
              <a:gd name="adj4" fmla="val 46166"/>
              <a:gd name="adj5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AU" sz="2400" i="1" dirty="0" smtClean="0"/>
              <a:t>Design </a:t>
            </a:r>
            <a:r>
              <a:rPr lang="en-AU" sz="2400" i="1" dirty="0" smtClean="0"/>
              <a:t>creativity &amp; Abduction</a:t>
            </a:r>
            <a:endParaRPr lang="en-US" sz="2400" i="1" dirty="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>
          <a:xfrm>
            <a:off x="240357" y="1412776"/>
            <a:ext cx="8686800" cy="10890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AU" altLang="en-US" sz="2800" dirty="0" smtClean="0"/>
              <a:t>Thoughts about </a:t>
            </a:r>
            <a:r>
              <a:rPr lang="en-AU" altLang="en-US" sz="2800" b="1" dirty="0" smtClean="0"/>
              <a:t>design problems </a:t>
            </a:r>
            <a:r>
              <a:rPr lang="en-AU" altLang="en-US" sz="2800" dirty="0" smtClean="0"/>
              <a:t>and </a:t>
            </a:r>
            <a:r>
              <a:rPr lang="en-AU" altLang="en-US" sz="2800" b="1" dirty="0" smtClean="0"/>
              <a:t>solutions</a:t>
            </a:r>
            <a:r>
              <a:rPr lang="en-AU" altLang="en-US" sz="2800" dirty="0" smtClean="0"/>
              <a:t> </a:t>
            </a:r>
            <a:r>
              <a:rPr lang="en-AU" altLang="en-US" sz="2800" dirty="0" smtClean="0"/>
              <a:t>create opposing emotional </a:t>
            </a:r>
            <a:r>
              <a:rPr lang="en-AU" altLang="en-US" sz="2800" dirty="0" smtClean="0"/>
              <a:t>states </a:t>
            </a:r>
            <a:r>
              <a:rPr lang="en-AU" altLang="en-US" sz="2800" dirty="0" smtClean="0"/>
              <a:t>with changing feelings of increased </a:t>
            </a:r>
            <a:r>
              <a:rPr lang="en-AU" altLang="en-US" sz="2800" dirty="0" smtClean="0"/>
              <a:t>or reduced relaxation.</a:t>
            </a:r>
          </a:p>
        </p:txBody>
      </p:sp>
      <p:sp>
        <p:nvSpPr>
          <p:cNvPr id="50180" name="TextBox 3"/>
          <p:cNvSpPr txBox="1">
            <a:spLocks noChangeArrowheads="1"/>
          </p:cNvSpPr>
          <p:nvPr/>
        </p:nvSpPr>
        <p:spPr bwMode="auto">
          <a:xfrm>
            <a:off x="648230" y="2962072"/>
            <a:ext cx="7500937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AU" altLang="en-US" sz="2800" dirty="0"/>
              <a:t>Emotions in the body result in thoughts of possible solutions - creativity</a:t>
            </a:r>
          </a:p>
        </p:txBody>
      </p:sp>
      <p:sp>
        <p:nvSpPr>
          <p:cNvPr id="50181" name="TextBox 4"/>
          <p:cNvSpPr txBox="1">
            <a:spLocks noChangeArrowheads="1"/>
          </p:cNvSpPr>
          <p:nvPr/>
        </p:nvSpPr>
        <p:spPr bwMode="auto">
          <a:xfrm>
            <a:off x="833287" y="5517232"/>
            <a:ext cx="7500937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AU" altLang="en-US" sz="2800" dirty="0"/>
              <a:t>Changes in feelings of body tension guide </a:t>
            </a:r>
            <a:r>
              <a:rPr lang="en-AU" altLang="en-US" sz="2800" dirty="0" err="1" smtClean="0"/>
              <a:t>abductive</a:t>
            </a:r>
            <a:r>
              <a:rPr lang="en-AU" altLang="en-US" sz="2800" dirty="0" smtClean="0"/>
              <a:t> cognitive </a:t>
            </a:r>
            <a:r>
              <a:rPr lang="en-AU" altLang="en-US" sz="2800" dirty="0"/>
              <a:t>judgements</a:t>
            </a:r>
          </a:p>
        </p:txBody>
      </p:sp>
      <p:sp>
        <p:nvSpPr>
          <p:cNvPr id="6" name="Curved Right Arrow 5"/>
          <p:cNvSpPr/>
          <p:nvPr/>
        </p:nvSpPr>
        <p:spPr>
          <a:xfrm>
            <a:off x="2837928" y="4091781"/>
            <a:ext cx="731838" cy="1071563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Curved Left Arrow 6"/>
          <p:cNvSpPr/>
          <p:nvPr/>
        </p:nvSpPr>
        <p:spPr>
          <a:xfrm flipV="1">
            <a:off x="4217838" y="4100909"/>
            <a:ext cx="731837" cy="1016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Holistic design</a:t>
            </a:r>
            <a:endParaRPr lang="en-GB" dirty="0"/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>
          <a:xfrm>
            <a:off x="304800" y="2428875"/>
            <a:ext cx="8686800" cy="3651250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en-US" altLang="en-US" sz="3600" smtClean="0">
                <a:solidFill>
                  <a:srgbClr val="FF0000"/>
                </a:solidFill>
              </a:rPr>
              <a:t>Thank you for your attention</a:t>
            </a:r>
          </a:p>
          <a:p>
            <a:pPr algn="ctr">
              <a:buFont typeface="Wingdings 2" pitchFamily="18" charset="2"/>
              <a:buNone/>
            </a:pPr>
            <a:endParaRPr lang="en-US" altLang="en-US" sz="3600" smtClean="0">
              <a:solidFill>
                <a:srgbClr val="FF0000"/>
              </a:solidFill>
            </a:endParaRPr>
          </a:p>
          <a:p>
            <a:pPr algn="ctr">
              <a:buFont typeface="Wingdings 2" pitchFamily="18" charset="2"/>
              <a:buNone/>
            </a:pPr>
            <a:r>
              <a:rPr lang="en-US" altLang="en-US" sz="3600" smtClean="0">
                <a:solidFill>
                  <a:srgbClr val="FF0000"/>
                </a:solidFill>
              </a:rPr>
              <a:t>Questions?</a:t>
            </a:r>
            <a:endParaRPr lang="en-GB" altLang="en-US" sz="36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AU" sz="4000" dirty="0" smtClean="0"/>
              <a:t>Emotion</a:t>
            </a:r>
            <a:endParaRPr lang="en-AU" sz="4000" dirty="0"/>
          </a:p>
        </p:txBody>
      </p:sp>
      <p:sp>
        <p:nvSpPr>
          <p:cNvPr id="110595" name="Cloud"/>
          <p:cNvSpPr>
            <a:spLocks noChangeAspect="1" noEditPoints="1" noChangeArrowheads="1"/>
          </p:cNvSpPr>
          <p:nvPr/>
        </p:nvSpPr>
        <p:spPr bwMode="auto">
          <a:xfrm>
            <a:off x="228600" y="1973263"/>
            <a:ext cx="5486400" cy="376078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+mn-lt"/>
            </a:endParaRP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1714500" y="3487738"/>
            <a:ext cx="22145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AU" altLang="en-US" sz="3200" b="1" i="1"/>
              <a:t>Organism </a:t>
            </a:r>
            <a:endParaRPr lang="en-AU" altLang="en-US" sz="2400" b="1" i="1"/>
          </a:p>
        </p:txBody>
      </p:sp>
      <p:sp>
        <p:nvSpPr>
          <p:cNvPr id="33797" name="TextBox 6"/>
          <p:cNvSpPr txBox="1">
            <a:spLocks noChangeArrowheads="1"/>
          </p:cNvSpPr>
          <p:nvPr/>
        </p:nvSpPr>
        <p:spPr bwMode="auto">
          <a:xfrm>
            <a:off x="6035675" y="1606550"/>
            <a:ext cx="2751138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AU" altLang="en-US" sz="2400"/>
              <a:t>Sensing system </a:t>
            </a:r>
          </a:p>
          <a:p>
            <a:r>
              <a:rPr lang="en-AU" altLang="en-US" sz="2400"/>
              <a:t> for environment</a:t>
            </a:r>
          </a:p>
          <a:p>
            <a:endParaRPr lang="en-GB" altLang="en-US"/>
          </a:p>
        </p:txBody>
      </p:sp>
      <p:sp>
        <p:nvSpPr>
          <p:cNvPr id="8" name="Right Arrow 7"/>
          <p:cNvSpPr/>
          <p:nvPr/>
        </p:nvSpPr>
        <p:spPr>
          <a:xfrm rot="20328909">
            <a:off x="5757863" y="2538413"/>
            <a:ext cx="1071562" cy="357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9" name="Right Arrow 8"/>
          <p:cNvSpPr/>
          <p:nvPr/>
        </p:nvSpPr>
        <p:spPr>
          <a:xfrm>
            <a:off x="5929313" y="3786188"/>
            <a:ext cx="1071562" cy="357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0" name="Right Arrow 9"/>
          <p:cNvSpPr/>
          <p:nvPr/>
        </p:nvSpPr>
        <p:spPr>
          <a:xfrm rot="19170524">
            <a:off x="4916488" y="1519238"/>
            <a:ext cx="1071562" cy="357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Contact details</a:t>
            </a:r>
            <a:endParaRPr lang="en-GB" dirty="0"/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>
          <a:xfrm>
            <a:off x="304800" y="2428875"/>
            <a:ext cx="8686800" cy="3651250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en-US" altLang="en-US" sz="3600" smtClean="0">
                <a:solidFill>
                  <a:srgbClr val="FF0000"/>
                </a:solidFill>
              </a:rPr>
              <a:t>Dr. Terence Love</a:t>
            </a:r>
          </a:p>
          <a:p>
            <a:pPr algn="ctr">
              <a:buFont typeface="Wingdings 2" pitchFamily="18" charset="2"/>
              <a:buNone/>
            </a:pPr>
            <a:r>
              <a:rPr lang="en-US" altLang="en-US" sz="3600" smtClean="0">
                <a:solidFill>
                  <a:srgbClr val="FF0000"/>
                </a:solidFill>
              </a:rPr>
              <a:t>Curtin University of Technology</a:t>
            </a:r>
            <a:br>
              <a:rPr lang="en-US" altLang="en-US" sz="3600" smtClean="0">
                <a:solidFill>
                  <a:srgbClr val="FF0000"/>
                </a:solidFill>
              </a:rPr>
            </a:br>
            <a:r>
              <a:rPr lang="en-US" altLang="en-US" sz="3600" smtClean="0">
                <a:solidFill>
                  <a:srgbClr val="FF0000"/>
                </a:solidFill>
              </a:rPr>
              <a:t>Perth, Western Australia</a:t>
            </a:r>
          </a:p>
          <a:p>
            <a:pPr algn="ctr">
              <a:buFont typeface="Wingdings 2" pitchFamily="18" charset="2"/>
              <a:buNone/>
            </a:pPr>
            <a:r>
              <a:rPr lang="en-US" altLang="en-US" sz="3600" smtClean="0">
                <a:solidFill>
                  <a:srgbClr val="FF0000"/>
                </a:solidFill>
              </a:rPr>
              <a:t>Papers etc. at </a:t>
            </a:r>
            <a:r>
              <a:rPr lang="en-US" altLang="en-US" sz="3600" smtClean="0">
                <a:solidFill>
                  <a:srgbClr val="FF0000"/>
                </a:solidFill>
                <a:hlinkClick r:id="rId2"/>
              </a:rPr>
              <a:t>www.love.com.au</a:t>
            </a:r>
            <a:r>
              <a:rPr lang="en-US" altLang="en-US" sz="3600" smtClean="0">
                <a:solidFill>
                  <a:srgbClr val="FF0000"/>
                </a:solidFill>
              </a:rPr>
              <a:t> 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So</a:t>
            </a:r>
            <a:r>
              <a:rPr lang="en-GB" dirty="0" smtClean="0"/>
              <a:t>me</a:t>
            </a:r>
            <a:r>
              <a:rPr smtClean="0"/>
              <a:t> </a:t>
            </a:r>
            <a:r>
              <a:rPr lang="en-US" dirty="0" smtClean="0"/>
              <a:t>outstanding </a:t>
            </a:r>
            <a:r>
              <a:rPr smtClean="0"/>
              <a:t>questions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 smtClean="0"/>
              <a:t>Which parts of designing involve  emotions?  How? What do they do? How essential are they?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 smtClean="0"/>
              <a:t>Which  parts of designing involve feelings?  How? What do they do? How essential are they?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 smtClean="0"/>
              <a:t>How important is  the ability to  represent the world in imagination with feelings and emotions? Why?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 smtClean="0"/>
              <a:t>How important is  it  to be able to distinguish between reality and fantasy when everything is full of emotion and feelings? Why?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AU" sz="4000" dirty="0" smtClean="0"/>
              <a:t>Emotion</a:t>
            </a:r>
            <a:endParaRPr lang="en-AU" sz="4000" dirty="0"/>
          </a:p>
        </p:txBody>
      </p:sp>
      <p:sp>
        <p:nvSpPr>
          <p:cNvPr id="110595" name="Cloud"/>
          <p:cNvSpPr>
            <a:spLocks noChangeAspect="1" noEditPoints="1" noChangeArrowheads="1"/>
          </p:cNvSpPr>
          <p:nvPr/>
        </p:nvSpPr>
        <p:spPr bwMode="auto">
          <a:xfrm>
            <a:off x="228600" y="1973263"/>
            <a:ext cx="5486400" cy="376078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000" dirty="0">
                <a:latin typeface="+mn-lt"/>
              </a:rPr>
              <a:t>Sensing system (inside organism)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+mn-lt"/>
            </a:endParaRP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1075366" y="3390828"/>
            <a:ext cx="298401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AU" altLang="en-US" sz="4000" b="1" i="1" dirty="0"/>
              <a:t>Organism </a:t>
            </a:r>
            <a:endParaRPr lang="en-AU" altLang="en-US" sz="3200" b="1" i="1" dirty="0"/>
          </a:p>
        </p:txBody>
      </p:sp>
      <p:sp>
        <p:nvSpPr>
          <p:cNvPr id="34821" name="TextBox 6"/>
          <p:cNvSpPr txBox="1">
            <a:spLocks noChangeArrowheads="1"/>
          </p:cNvSpPr>
          <p:nvPr/>
        </p:nvSpPr>
        <p:spPr bwMode="auto">
          <a:xfrm>
            <a:off x="6035675" y="1606550"/>
            <a:ext cx="2751138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AU" altLang="en-US" sz="2400"/>
              <a:t>Sensing system </a:t>
            </a:r>
          </a:p>
          <a:p>
            <a:r>
              <a:rPr lang="en-AU" altLang="en-US" sz="2400"/>
              <a:t> for environment</a:t>
            </a:r>
          </a:p>
          <a:p>
            <a:endParaRPr lang="en-GB" altLang="en-US"/>
          </a:p>
        </p:txBody>
      </p:sp>
      <p:sp>
        <p:nvSpPr>
          <p:cNvPr id="8" name="Right Arrow 7"/>
          <p:cNvSpPr/>
          <p:nvPr/>
        </p:nvSpPr>
        <p:spPr>
          <a:xfrm rot="20328909">
            <a:off x="5757863" y="2538413"/>
            <a:ext cx="1071562" cy="357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9" name="Right Arrow 8"/>
          <p:cNvSpPr/>
          <p:nvPr/>
        </p:nvSpPr>
        <p:spPr>
          <a:xfrm>
            <a:off x="5929313" y="3786188"/>
            <a:ext cx="1071562" cy="357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0" name="Right Arrow 9"/>
          <p:cNvSpPr/>
          <p:nvPr/>
        </p:nvSpPr>
        <p:spPr>
          <a:xfrm rot="19170524">
            <a:off x="4916488" y="1519238"/>
            <a:ext cx="1071562" cy="357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34825" name="TextBox 10"/>
          <p:cNvSpPr txBox="1">
            <a:spLocks noChangeArrowheads="1"/>
          </p:cNvSpPr>
          <p:nvPr/>
        </p:nvSpPr>
        <p:spPr bwMode="auto">
          <a:xfrm>
            <a:off x="3286125" y="3108325"/>
            <a:ext cx="2786063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AU" altLang="en-US" sz="2000"/>
              <a:t>Movement system</a:t>
            </a:r>
            <a:endParaRPr lang="en-AU" altLang="en-US"/>
          </a:p>
          <a:p>
            <a:endParaRPr lang="en-GB" altLang="en-US"/>
          </a:p>
        </p:txBody>
      </p:sp>
      <p:sp>
        <p:nvSpPr>
          <p:cNvPr id="34826" name="TextBox 11"/>
          <p:cNvSpPr txBox="1">
            <a:spLocks noChangeArrowheads="1"/>
          </p:cNvSpPr>
          <p:nvPr/>
        </p:nvSpPr>
        <p:spPr bwMode="auto">
          <a:xfrm>
            <a:off x="928688" y="4037013"/>
            <a:ext cx="2136775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AU" altLang="en-US" sz="2000"/>
              <a:t>Digestion system</a:t>
            </a:r>
          </a:p>
          <a:p>
            <a:endParaRPr lang="en-GB" altLang="en-US"/>
          </a:p>
        </p:txBody>
      </p:sp>
      <p:sp>
        <p:nvSpPr>
          <p:cNvPr id="34827" name="TextBox 12"/>
          <p:cNvSpPr txBox="1">
            <a:spLocks noChangeArrowheads="1"/>
          </p:cNvSpPr>
          <p:nvPr/>
        </p:nvSpPr>
        <p:spPr bwMode="auto">
          <a:xfrm>
            <a:off x="1500188" y="4608513"/>
            <a:ext cx="2592387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AU" altLang="en-US" sz="2000"/>
              <a:t>Reproduction system</a:t>
            </a:r>
          </a:p>
          <a:p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AU" sz="4000" dirty="0" smtClean="0"/>
              <a:t>Emotion &amp; </a:t>
            </a:r>
            <a:r>
              <a:rPr lang="en-AU" sz="4000" dirty="0" err="1" smtClean="0"/>
              <a:t>UnderstanDing</a:t>
            </a:r>
            <a:endParaRPr lang="en-AU" sz="4000" dirty="0"/>
          </a:p>
        </p:txBody>
      </p:sp>
      <p:sp>
        <p:nvSpPr>
          <p:cNvPr id="110595" name="Cloud"/>
          <p:cNvSpPr>
            <a:spLocks noChangeAspect="1" noEditPoints="1" noChangeArrowheads="1"/>
          </p:cNvSpPr>
          <p:nvPr/>
        </p:nvSpPr>
        <p:spPr bwMode="auto">
          <a:xfrm>
            <a:off x="228600" y="1973263"/>
            <a:ext cx="5486400" cy="376078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000" dirty="0">
                <a:latin typeface="+mn-lt"/>
              </a:rPr>
              <a:t>Sensing system (inside organism)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+mn-lt"/>
            </a:endParaRP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1714500" y="3487738"/>
            <a:ext cx="22145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AU" altLang="en-US" sz="3200" b="1" i="1"/>
              <a:t>Organism </a:t>
            </a:r>
            <a:endParaRPr lang="en-AU" altLang="en-US" sz="2400" b="1" i="1"/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571500" y="5842000"/>
            <a:ext cx="7572375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AU" altLang="en-US" sz="2400"/>
              <a:t>Processes that connect systems and result in survival, continuity, learning &amp; development</a:t>
            </a:r>
          </a:p>
          <a:p>
            <a:endParaRPr lang="en-AU" altLang="en-US" sz="2000"/>
          </a:p>
        </p:txBody>
      </p:sp>
      <p:sp>
        <p:nvSpPr>
          <p:cNvPr id="35846" name="TextBox 6"/>
          <p:cNvSpPr txBox="1">
            <a:spLocks noChangeArrowheads="1"/>
          </p:cNvSpPr>
          <p:nvPr/>
        </p:nvSpPr>
        <p:spPr bwMode="auto">
          <a:xfrm>
            <a:off x="6035675" y="1606550"/>
            <a:ext cx="2751138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AU" altLang="en-US" sz="2400"/>
              <a:t>Sensing system </a:t>
            </a:r>
          </a:p>
          <a:p>
            <a:r>
              <a:rPr lang="en-AU" altLang="en-US" sz="2400"/>
              <a:t> for environment</a:t>
            </a:r>
          </a:p>
          <a:p>
            <a:endParaRPr lang="en-GB" altLang="en-US"/>
          </a:p>
        </p:txBody>
      </p:sp>
      <p:sp>
        <p:nvSpPr>
          <p:cNvPr id="8" name="Right Arrow 7"/>
          <p:cNvSpPr/>
          <p:nvPr/>
        </p:nvSpPr>
        <p:spPr>
          <a:xfrm rot="20328909">
            <a:off x="5757863" y="2538413"/>
            <a:ext cx="1071562" cy="357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9" name="Right Arrow 8"/>
          <p:cNvSpPr/>
          <p:nvPr/>
        </p:nvSpPr>
        <p:spPr>
          <a:xfrm>
            <a:off x="5929313" y="3786188"/>
            <a:ext cx="1071562" cy="357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0" name="Right Arrow 9"/>
          <p:cNvSpPr/>
          <p:nvPr/>
        </p:nvSpPr>
        <p:spPr>
          <a:xfrm rot="19170524">
            <a:off x="4916488" y="1519238"/>
            <a:ext cx="1071562" cy="357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35850" name="TextBox 10"/>
          <p:cNvSpPr txBox="1">
            <a:spLocks noChangeArrowheads="1"/>
          </p:cNvSpPr>
          <p:nvPr/>
        </p:nvSpPr>
        <p:spPr bwMode="auto">
          <a:xfrm>
            <a:off x="3286125" y="3108325"/>
            <a:ext cx="2786063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AU" altLang="en-US" sz="2000"/>
              <a:t>Movement system</a:t>
            </a:r>
            <a:endParaRPr lang="en-AU" altLang="en-US"/>
          </a:p>
          <a:p>
            <a:endParaRPr lang="en-GB" altLang="en-US"/>
          </a:p>
        </p:txBody>
      </p:sp>
      <p:sp>
        <p:nvSpPr>
          <p:cNvPr id="35851" name="TextBox 11"/>
          <p:cNvSpPr txBox="1">
            <a:spLocks noChangeArrowheads="1"/>
          </p:cNvSpPr>
          <p:nvPr/>
        </p:nvSpPr>
        <p:spPr bwMode="auto">
          <a:xfrm>
            <a:off x="928688" y="4037013"/>
            <a:ext cx="2136775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AU" altLang="en-US" sz="2000"/>
              <a:t>Digestion system</a:t>
            </a:r>
          </a:p>
          <a:p>
            <a:endParaRPr lang="en-GB" altLang="en-US"/>
          </a:p>
        </p:txBody>
      </p:sp>
      <p:sp>
        <p:nvSpPr>
          <p:cNvPr id="35852" name="TextBox 12"/>
          <p:cNvSpPr txBox="1">
            <a:spLocks noChangeArrowheads="1"/>
          </p:cNvSpPr>
          <p:nvPr/>
        </p:nvSpPr>
        <p:spPr bwMode="auto">
          <a:xfrm>
            <a:off x="1500188" y="4608513"/>
            <a:ext cx="2592387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AU" altLang="en-US" sz="2000"/>
              <a:t>Reproduction system</a:t>
            </a:r>
          </a:p>
          <a:p>
            <a:endParaRPr lang="en-GB" altLang="en-US"/>
          </a:p>
        </p:txBody>
      </p:sp>
      <p:sp>
        <p:nvSpPr>
          <p:cNvPr id="35853" name="TextBox 13"/>
          <p:cNvSpPr txBox="1">
            <a:spLocks noChangeArrowheads="1"/>
          </p:cNvSpPr>
          <p:nvPr/>
        </p:nvSpPr>
        <p:spPr bwMode="auto">
          <a:xfrm>
            <a:off x="4771234" y="4906077"/>
            <a:ext cx="421538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AU" altLang="en-US" sz="2800" b="1" i="1" dirty="0"/>
              <a:t>No brain </a:t>
            </a:r>
            <a:r>
              <a:rPr lang="en-AU" altLang="en-US" sz="2800" b="1" i="1" dirty="0" smtClean="0"/>
              <a:t>needed for  </a:t>
            </a:r>
            <a:br>
              <a:rPr lang="en-AU" altLang="en-US" sz="2800" b="1" i="1" dirty="0" smtClean="0"/>
            </a:br>
            <a:r>
              <a:rPr lang="en-AU" altLang="en-US" sz="2800" b="1" i="1" dirty="0" smtClean="0"/>
              <a:t>basic understanding!</a:t>
            </a:r>
            <a:endParaRPr lang="en-AU" altLang="en-US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AU" sz="4000" dirty="0" smtClean="0"/>
              <a:t>Emotion Behaviour </a:t>
            </a:r>
            <a:endParaRPr lang="en-AU" sz="4000" dirty="0"/>
          </a:p>
        </p:txBody>
      </p:sp>
      <p:sp>
        <p:nvSpPr>
          <p:cNvPr id="111619" name="Cloud"/>
          <p:cNvSpPr>
            <a:spLocks noChangeAspect="1" noEditPoints="1" noChangeArrowheads="1"/>
          </p:cNvSpPr>
          <p:nvPr/>
        </p:nvSpPr>
        <p:spPr bwMode="auto">
          <a:xfrm>
            <a:off x="838200" y="2509838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+mn-lt"/>
            </a:endParaRPr>
          </a:p>
        </p:txBody>
      </p:sp>
      <p:sp>
        <p:nvSpPr>
          <p:cNvPr id="111620" name="Cloud"/>
          <p:cNvSpPr>
            <a:spLocks noChangeAspect="1" noEditPoints="1" noChangeArrowheads="1"/>
          </p:cNvSpPr>
          <p:nvPr/>
        </p:nvSpPr>
        <p:spPr bwMode="auto">
          <a:xfrm>
            <a:off x="5562600" y="3810000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+mn-lt"/>
            </a:endParaRP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1371600" y="3017838"/>
            <a:ext cx="1917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AU" altLang="en-US" sz="2400" b="1"/>
              <a:t>Organism A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6143625" y="4429125"/>
            <a:ext cx="19288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AU" altLang="en-US" sz="2400" b="1"/>
              <a:t>Organism B</a:t>
            </a:r>
          </a:p>
        </p:txBody>
      </p:sp>
      <p:sp>
        <p:nvSpPr>
          <p:cNvPr id="36871" name="AutoShape 7"/>
          <p:cNvSpPr>
            <a:spLocks noChangeArrowheads="1"/>
          </p:cNvSpPr>
          <p:nvPr/>
        </p:nvSpPr>
        <p:spPr bwMode="auto">
          <a:xfrm rot="1200000">
            <a:off x="4191000" y="3657600"/>
            <a:ext cx="1214438" cy="485775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36872" name="Text Box 9"/>
          <p:cNvSpPr txBox="1">
            <a:spLocks noChangeArrowheads="1"/>
          </p:cNvSpPr>
          <p:nvPr/>
        </p:nvSpPr>
        <p:spPr bwMode="auto">
          <a:xfrm>
            <a:off x="4000500" y="1785938"/>
            <a:ext cx="4643438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AU" altLang="en-US" sz="2800" b="1" i="1"/>
              <a:t>Move away from? Attack? </a:t>
            </a:r>
            <a:br>
              <a:rPr lang="en-AU" altLang="en-US" sz="2800" b="1" i="1"/>
            </a:br>
            <a:r>
              <a:rPr lang="en-AU" altLang="en-US" sz="2800" b="1" i="1"/>
              <a:t>Eat? Mate with? Have fun with?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AU" sz="4000" dirty="0" smtClean="0"/>
              <a:t>Emotion Behaviour </a:t>
            </a:r>
            <a:endParaRPr lang="en-AU" sz="4000" dirty="0"/>
          </a:p>
        </p:txBody>
      </p:sp>
      <p:sp>
        <p:nvSpPr>
          <p:cNvPr id="111619" name="Cloud"/>
          <p:cNvSpPr>
            <a:spLocks noChangeAspect="1" noEditPoints="1" noChangeArrowheads="1"/>
          </p:cNvSpPr>
          <p:nvPr/>
        </p:nvSpPr>
        <p:spPr bwMode="auto">
          <a:xfrm>
            <a:off x="838200" y="2509838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+mn-lt"/>
            </a:endParaRPr>
          </a:p>
        </p:txBody>
      </p:sp>
      <p:sp>
        <p:nvSpPr>
          <p:cNvPr id="111620" name="Cloud"/>
          <p:cNvSpPr>
            <a:spLocks noChangeAspect="1" noEditPoints="1" noChangeArrowheads="1"/>
          </p:cNvSpPr>
          <p:nvPr/>
        </p:nvSpPr>
        <p:spPr bwMode="auto">
          <a:xfrm>
            <a:off x="5562600" y="3810000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+mn-lt"/>
            </a:endParaRP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1371600" y="3017838"/>
            <a:ext cx="1917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AU" altLang="en-US" sz="2400" b="1"/>
              <a:t>Organism A</a:t>
            </a: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6143625" y="4429125"/>
            <a:ext cx="19288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AU" altLang="en-US" sz="2400" b="1"/>
              <a:t>Organism B</a:t>
            </a:r>
          </a:p>
        </p:txBody>
      </p:sp>
      <p:sp>
        <p:nvSpPr>
          <p:cNvPr id="37895" name="AutoShape 7"/>
          <p:cNvSpPr>
            <a:spLocks noChangeArrowheads="1"/>
          </p:cNvSpPr>
          <p:nvPr/>
        </p:nvSpPr>
        <p:spPr bwMode="auto">
          <a:xfrm rot="1200000">
            <a:off x="4191000" y="3657600"/>
            <a:ext cx="1214438" cy="485775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37896" name="TextBox 9"/>
          <p:cNvSpPr txBox="1">
            <a:spLocks noChangeArrowheads="1"/>
          </p:cNvSpPr>
          <p:nvPr/>
        </p:nvSpPr>
        <p:spPr bwMode="auto">
          <a:xfrm>
            <a:off x="571500" y="2000250"/>
            <a:ext cx="2827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US" altLang="en-US" sz="2400" b="1"/>
              <a:t>Changes inside A </a:t>
            </a:r>
            <a:endParaRPr lang="en-GB" altLang="en-US" sz="2400" b="1"/>
          </a:p>
        </p:txBody>
      </p:sp>
      <p:sp>
        <p:nvSpPr>
          <p:cNvPr id="37897" name="TextBox 10"/>
          <p:cNvSpPr txBox="1">
            <a:spLocks noChangeArrowheads="1"/>
          </p:cNvSpPr>
          <p:nvPr/>
        </p:nvSpPr>
        <p:spPr bwMode="auto">
          <a:xfrm>
            <a:off x="5826125" y="3273425"/>
            <a:ext cx="2851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US" altLang="en-US" sz="2400" b="1"/>
              <a:t>Changes inside B </a:t>
            </a:r>
            <a:endParaRPr lang="en-GB" altLang="en-US" sz="2400" b="1"/>
          </a:p>
        </p:txBody>
      </p:sp>
      <p:sp>
        <p:nvSpPr>
          <p:cNvPr id="37898" name="Text Box 8"/>
          <p:cNvSpPr txBox="1">
            <a:spLocks noChangeArrowheads="1"/>
          </p:cNvSpPr>
          <p:nvPr/>
        </p:nvSpPr>
        <p:spPr bwMode="auto">
          <a:xfrm>
            <a:off x="428625" y="5715000"/>
            <a:ext cx="642937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AU" altLang="en-US" sz="2800" b="1"/>
              <a:t>The changes are emotions</a:t>
            </a:r>
          </a:p>
          <a:p>
            <a:endParaRPr lang="en-AU" altLang="en-US" sz="2400"/>
          </a:p>
        </p:txBody>
      </p:sp>
      <p:sp>
        <p:nvSpPr>
          <p:cNvPr id="37899" name="Text Box 9"/>
          <p:cNvSpPr txBox="1">
            <a:spLocks noChangeArrowheads="1"/>
          </p:cNvSpPr>
          <p:nvPr/>
        </p:nvSpPr>
        <p:spPr bwMode="auto">
          <a:xfrm>
            <a:off x="4000500" y="1714500"/>
            <a:ext cx="4643438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AU" altLang="en-US" sz="2800" i="1"/>
              <a:t>Move away from? Attack? </a:t>
            </a:r>
            <a:br>
              <a:rPr lang="en-AU" altLang="en-US" sz="2800" i="1"/>
            </a:br>
            <a:r>
              <a:rPr lang="en-AU" altLang="en-US" sz="2800" i="1"/>
              <a:t>Eat? Mate with? Have fun with?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3" descr="cat-sketch_467729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813" y="2428875"/>
            <a:ext cx="2309812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AU" dirty="0"/>
              <a:t>Damasio </a:t>
            </a:r>
            <a:r>
              <a:rPr lang="en-AU" dirty="0" smtClean="0"/>
              <a:t>- Emotion</a:t>
            </a:r>
            <a:endParaRPr lang="en-US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14438"/>
            <a:ext cx="6410325" cy="521493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smtClean="0"/>
          </a:p>
          <a:p>
            <a:pPr>
              <a:lnSpc>
                <a:spcPct val="80000"/>
              </a:lnSpc>
            </a:pPr>
            <a:r>
              <a:rPr lang="en-AU" altLang="en-US" b="1" i="1" smtClean="0"/>
              <a:t>Emotion</a:t>
            </a:r>
            <a:r>
              <a:rPr lang="en-AU" altLang="en-US" smtClean="0"/>
              <a:t> – body changes from perception of an object </a:t>
            </a:r>
          </a:p>
          <a:p>
            <a:pPr lvl="1">
              <a:lnSpc>
                <a:spcPct val="80000"/>
              </a:lnSpc>
            </a:pPr>
            <a:r>
              <a:rPr lang="en-AU" altLang="en-US" sz="2400" b="1" smtClean="0"/>
              <a:t>Internal milieu  </a:t>
            </a:r>
            <a:r>
              <a:rPr lang="en-AU" altLang="en-US" sz="2400" smtClean="0"/>
              <a:t>- endocrine system</a:t>
            </a:r>
          </a:p>
          <a:p>
            <a:pPr lvl="1">
              <a:lnSpc>
                <a:spcPct val="80000"/>
              </a:lnSpc>
            </a:pPr>
            <a:r>
              <a:rPr lang="en-AU" altLang="en-US" sz="2400" b="1" smtClean="0"/>
              <a:t>Visceral</a:t>
            </a:r>
            <a:r>
              <a:rPr lang="en-AU" altLang="en-US" sz="2400" smtClean="0"/>
              <a:t>–  blood flow, skin, gut etc</a:t>
            </a:r>
          </a:p>
          <a:p>
            <a:pPr lvl="1">
              <a:lnSpc>
                <a:spcPct val="80000"/>
              </a:lnSpc>
            </a:pPr>
            <a:r>
              <a:rPr lang="en-AU" altLang="en-US" sz="2400" b="1" smtClean="0"/>
              <a:t>Musculoskeletal</a:t>
            </a:r>
            <a:r>
              <a:rPr lang="en-AU" altLang="en-US" sz="2400" smtClean="0"/>
              <a:t> - muscle tone, posture, facial appearance etc</a:t>
            </a:r>
          </a:p>
          <a:p>
            <a:pPr>
              <a:lnSpc>
                <a:spcPct val="80000"/>
              </a:lnSpc>
            </a:pPr>
            <a:r>
              <a:rPr lang="en-AU" altLang="en-US" smtClean="0"/>
              <a:t>Animals also show emotions</a:t>
            </a:r>
          </a:p>
          <a:p>
            <a:pPr>
              <a:lnSpc>
                <a:spcPct val="80000"/>
              </a:lnSpc>
            </a:pPr>
            <a:endParaRPr lang="en-US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AU" dirty="0"/>
              <a:t>Damasio </a:t>
            </a:r>
            <a:r>
              <a:rPr lang="en-AU" dirty="0" smtClean="0"/>
              <a:t>– FEELING AN EMOTION</a:t>
            </a:r>
            <a:endParaRPr lang="en-US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54163"/>
            <a:ext cx="8686800" cy="660400"/>
          </a:xfrm>
        </p:spPr>
        <p:txBody>
          <a:bodyPr/>
          <a:lstStyle/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en-AU" altLang="en-US" b="1" i="1" smtClean="0"/>
              <a:t>Feeling</a:t>
            </a:r>
            <a:r>
              <a:rPr lang="en-AU" altLang="en-US" i="1" smtClean="0"/>
              <a:t> of an emotion</a:t>
            </a:r>
            <a:r>
              <a:rPr lang="en-AU" altLang="en-US" smtClean="0"/>
              <a:t> </a:t>
            </a:r>
          </a:p>
          <a:p>
            <a:pPr>
              <a:lnSpc>
                <a:spcPct val="80000"/>
              </a:lnSpc>
            </a:pPr>
            <a:endParaRPr lang="en-US" altLang="en-US" sz="2800" smtClean="0"/>
          </a:p>
        </p:txBody>
      </p:sp>
      <p:pic>
        <p:nvPicPr>
          <p:cNvPr id="39940" name="Picture 3" descr="brain_464967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5" y="4071938"/>
            <a:ext cx="2500313" cy="250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1" name="TextBox 4"/>
          <p:cNvSpPr txBox="1">
            <a:spLocks noChangeArrowheads="1"/>
          </p:cNvSpPr>
          <p:nvPr/>
        </p:nvSpPr>
        <p:spPr bwMode="auto">
          <a:xfrm>
            <a:off x="1814513" y="2786063"/>
            <a:ext cx="552608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US" altLang="en-US" sz="2800"/>
              <a:t>Neurological </a:t>
            </a:r>
            <a:r>
              <a:rPr lang="en-US" altLang="en-US" sz="2800" b="1" i="1"/>
              <a:t>image</a:t>
            </a:r>
            <a:r>
              <a:rPr lang="en-US" altLang="en-US" sz="2800"/>
              <a:t> representing </a:t>
            </a:r>
          </a:p>
          <a:p>
            <a:r>
              <a:rPr lang="en-US" altLang="en-US" sz="2800"/>
              <a:t>the </a:t>
            </a:r>
            <a:r>
              <a:rPr lang="en-US" altLang="en-US" sz="2800" b="1" i="1"/>
              <a:t>emotion</a:t>
            </a:r>
            <a:endParaRPr lang="en-GB" altLang="en-US" sz="2800" b="1" i="1"/>
          </a:p>
        </p:txBody>
      </p:sp>
      <p:sp>
        <p:nvSpPr>
          <p:cNvPr id="6" name="Left Arrow 5"/>
          <p:cNvSpPr/>
          <p:nvPr/>
        </p:nvSpPr>
        <p:spPr>
          <a:xfrm rot="12276068">
            <a:off x="4503738" y="3811588"/>
            <a:ext cx="2136775" cy="2809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39943" name="TextBox 6"/>
          <p:cNvSpPr txBox="1">
            <a:spLocks noChangeArrowheads="1"/>
          </p:cNvSpPr>
          <p:nvPr/>
        </p:nvSpPr>
        <p:spPr bwMode="auto">
          <a:xfrm>
            <a:off x="285750" y="4714875"/>
            <a:ext cx="5429250" cy="214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AU" altLang="en-US" sz="2800" dirty="0" smtClean="0"/>
              <a:t>Feeling an emotion is usually </a:t>
            </a:r>
            <a:r>
              <a:rPr lang="en-AU" altLang="en-US" sz="3200" b="1" dirty="0"/>
              <a:t>unconscious</a:t>
            </a:r>
            <a:r>
              <a:rPr lang="en-AU" altLang="en-US" sz="3200" dirty="0"/>
              <a:t>.</a:t>
            </a:r>
          </a:p>
          <a:p>
            <a:pPr>
              <a:lnSpc>
                <a:spcPct val="80000"/>
              </a:lnSpc>
            </a:pPr>
            <a:endParaRPr lang="en-AU" altLang="en-US" sz="2800" dirty="0"/>
          </a:p>
          <a:p>
            <a:pPr>
              <a:lnSpc>
                <a:spcPct val="80000"/>
              </a:lnSpc>
            </a:pPr>
            <a:r>
              <a:rPr lang="en-AU" altLang="en-US" sz="2800" dirty="0"/>
              <a:t>Different from  the </a:t>
            </a:r>
            <a:r>
              <a:rPr lang="en-AU" altLang="en-US" sz="2800" b="1" dirty="0"/>
              <a:t>physicality</a:t>
            </a:r>
            <a:r>
              <a:rPr lang="en-AU" altLang="en-US" sz="2800" dirty="0"/>
              <a:t> of the </a:t>
            </a:r>
            <a:r>
              <a:rPr lang="en-AU" altLang="en-US" sz="2800" b="1" dirty="0"/>
              <a:t>emotion</a:t>
            </a:r>
          </a:p>
          <a:p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AU" dirty="0" smtClean="0"/>
              <a:t>Damasio -  SELF FEELING AN EMOTION</a:t>
            </a:r>
            <a:endParaRPr lang="en-US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AU" altLang="en-US" i="1" dirty="0" smtClean="0"/>
              <a:t>Sense of </a:t>
            </a:r>
            <a:r>
              <a:rPr lang="en-AU" altLang="en-US" sz="4000" b="1" i="1" dirty="0" smtClean="0"/>
              <a:t>self</a:t>
            </a:r>
            <a:r>
              <a:rPr lang="en-AU" altLang="en-US" sz="4000" i="1" dirty="0" smtClean="0"/>
              <a:t> </a:t>
            </a:r>
            <a:r>
              <a:rPr lang="en-AU" altLang="en-US" i="1" dirty="0" smtClean="0"/>
              <a:t>feeling an </a:t>
            </a:r>
            <a:r>
              <a:rPr lang="en-AU" altLang="en-US" i="1" dirty="0" smtClean="0"/>
              <a:t>emotion (usually conscious</a:t>
            </a:r>
            <a:r>
              <a:rPr lang="en-AU" altLang="en-US" dirty="0"/>
              <a:t>)</a:t>
            </a:r>
            <a:endParaRPr lang="en-AU" altLang="en-US" dirty="0" smtClean="0"/>
          </a:p>
          <a:p>
            <a:pPr>
              <a:lnSpc>
                <a:spcPct val="80000"/>
              </a:lnSpc>
            </a:pPr>
            <a:endParaRPr lang="en-US" altLang="en-US" sz="2000" dirty="0" smtClean="0"/>
          </a:p>
        </p:txBody>
      </p:sp>
      <p:pic>
        <p:nvPicPr>
          <p:cNvPr id="40964" name="Picture 3" descr="brain w bubble_642234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352" y="2702349"/>
            <a:ext cx="2642617" cy="2936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5" name="TextBox 4"/>
          <p:cNvSpPr txBox="1">
            <a:spLocks noChangeArrowheads="1"/>
          </p:cNvSpPr>
          <p:nvPr/>
        </p:nvSpPr>
        <p:spPr bwMode="auto">
          <a:xfrm>
            <a:off x="4499991" y="3140003"/>
            <a:ext cx="20653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r>
              <a:rPr lang="en-US" altLang="en-US" sz="2400" dirty="0"/>
              <a:t>I feel HAPPY!</a:t>
            </a:r>
            <a:endParaRPr lang="en-GB" alt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467544" y="4109499"/>
            <a:ext cx="316835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Different from feeling an emotion.</a:t>
            </a:r>
          </a:p>
          <a:p>
            <a:endParaRPr lang="en-AU" sz="2400" dirty="0"/>
          </a:p>
          <a:p>
            <a:r>
              <a:rPr lang="en-AU" sz="2400" dirty="0" smtClean="0"/>
              <a:t>Different from the emotion itself.</a:t>
            </a:r>
            <a:endParaRPr lang="en-A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3464</TotalTime>
  <Words>646</Words>
  <Application>Microsoft Office PowerPoint</Application>
  <PresentationFormat>On-screen Show (4:3)</PresentationFormat>
  <Paragraphs>105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Franklin Gothic Book</vt:lpstr>
      <vt:lpstr>Arial</vt:lpstr>
      <vt:lpstr>Franklin Gothic Medium</vt:lpstr>
      <vt:lpstr>Wingdings 2</vt:lpstr>
      <vt:lpstr>Calibri</vt:lpstr>
      <vt:lpstr>Times New Roman</vt:lpstr>
      <vt:lpstr>Futura LtCn BT</vt:lpstr>
      <vt:lpstr>Arial Narrow</vt:lpstr>
      <vt:lpstr>Wingdings</vt:lpstr>
      <vt:lpstr>Trek</vt:lpstr>
      <vt:lpstr>Understanding in Design</vt:lpstr>
      <vt:lpstr>Emotion</vt:lpstr>
      <vt:lpstr>Emotion</vt:lpstr>
      <vt:lpstr>Emotion &amp; UnderstanDing</vt:lpstr>
      <vt:lpstr>Emotion Behaviour </vt:lpstr>
      <vt:lpstr>Emotion Behaviour </vt:lpstr>
      <vt:lpstr>Damasio - Emotion</vt:lpstr>
      <vt:lpstr>Damasio – FEELING AN EMOTION</vt:lpstr>
      <vt:lpstr>Damasio -  SELF FEELING AN EMOTION</vt:lpstr>
      <vt:lpstr>Self and consciousness</vt:lpstr>
      <vt:lpstr>Proto-self</vt:lpstr>
      <vt:lpstr>Perceiving an object</vt:lpstr>
      <vt:lpstr>Core consciousness</vt:lpstr>
      <vt:lpstr>‘As if’ loops</vt:lpstr>
      <vt:lpstr>Extended consciousness</vt:lpstr>
      <vt:lpstr>PowerPoint Presentation</vt:lpstr>
      <vt:lpstr>Learning, empathy and culture</vt:lpstr>
      <vt:lpstr>Design creativity &amp; Abduction</vt:lpstr>
      <vt:lpstr>Holistic design</vt:lpstr>
      <vt:lpstr>Contact details</vt:lpstr>
      <vt:lpstr>Some outstanding 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Holistic Design</dc:title>
  <dc:creator>tlove</dc:creator>
  <cp:lastModifiedBy>tlove</cp:lastModifiedBy>
  <cp:revision>110</cp:revision>
  <dcterms:created xsi:type="dcterms:W3CDTF">2009-01-07T11:03:59Z</dcterms:created>
  <dcterms:modified xsi:type="dcterms:W3CDTF">2015-02-22T20:17:10Z</dcterms:modified>
</cp:coreProperties>
</file>