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8"/>
  </p:notesMasterIdLst>
  <p:sldIdLst>
    <p:sldId id="256" r:id="rId2"/>
    <p:sldId id="296" r:id="rId3"/>
    <p:sldId id="263" r:id="rId4"/>
    <p:sldId id="300" r:id="rId5"/>
    <p:sldId id="294" r:id="rId6"/>
    <p:sldId id="301" r:id="rId7"/>
    <p:sldId id="295" r:id="rId8"/>
    <p:sldId id="290" r:id="rId9"/>
    <p:sldId id="289" r:id="rId10"/>
    <p:sldId id="297" r:id="rId11"/>
    <p:sldId id="283" r:id="rId12"/>
    <p:sldId id="304" r:id="rId13"/>
    <p:sldId id="281" r:id="rId14"/>
    <p:sldId id="298" r:id="rId15"/>
    <p:sldId id="302" r:id="rId16"/>
    <p:sldId id="299" r:id="rId17"/>
    <p:sldId id="267" r:id="rId18"/>
    <p:sldId id="268" r:id="rId19"/>
    <p:sldId id="269" r:id="rId20"/>
    <p:sldId id="284" r:id="rId21"/>
    <p:sldId id="286" r:id="rId22"/>
    <p:sldId id="271" r:id="rId23"/>
    <p:sldId id="273" r:id="rId24"/>
    <p:sldId id="303" r:id="rId25"/>
    <p:sldId id="276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2FE70-7795-4E2B-9CEC-8F9C48D5F03D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C0BF4-87FF-443C-8EBA-4D6E6B74C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k-beac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" y="44667"/>
            <a:ext cx="9144000" cy="6098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latin typeface="Franklin Gothic Demi Cond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2" name="Picture 11" descr="CEPHAD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72396" y="4714884"/>
            <a:ext cx="1285860" cy="128586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06294" y="6548818"/>
            <a:ext cx="5857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Franklin Gothic Medium Cond" pitchFamily="34" charset="0"/>
              </a:rPr>
              <a:t>(c) T. Love 2010 www.love.com.au </a:t>
            </a:r>
            <a:endParaRPr lang="en-GB" sz="1200" dirty="0">
              <a:latin typeface="Franklin Gothic Medium Cond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C4B8-AE66-4C6B-B862-41E8C86D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C4B8-AE66-4C6B-B862-41E8C86D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>
              <a:defRPr>
                <a:latin typeface="Franklin Gothic Demi Cond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8" name="Picture 7" descr="CEPHAD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2462" y="357166"/>
            <a:ext cx="857256" cy="85725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6294" y="6548818"/>
            <a:ext cx="5857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Franklin Gothic Medium Cond" pitchFamily="34" charset="0"/>
              </a:rPr>
              <a:t>(c) T. Love 2010 www.love.com.au </a:t>
            </a:r>
            <a:endParaRPr lang="en-GB" sz="1200" dirty="0">
              <a:latin typeface="Franklin Gothic Medium Cond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C4B8-AE66-4C6B-B862-41E8C86D9F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EPHAD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72462" y="357166"/>
            <a:ext cx="857256" cy="857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C4B8-AE66-4C6B-B862-41E8C86D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C4B8-AE66-4C6B-B862-41E8C86D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C4B8-AE66-4C6B-B862-41E8C86D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AC4B8-AE66-4C6B-B862-41E8C86D9F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9F6A8F8-2573-4256-AF53-A044FADF29B6}" type="datetime1">
              <a:rPr lang="en-US" smtClean="0"/>
              <a:pPr/>
              <a:t>3/10/2010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(c) T. Love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E2AC4B8-AE66-4C6B-B862-41E8C86D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09CE23-9D14-4E1A-AC4B-ED3D539FF544}" type="datetime1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(c) T. Love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E2AC4B8-AE66-4C6B-B862-41E8C86D9F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ight.gov.uk/Obesity/12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786842" cy="150377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Can You Feel it? Yes We </a:t>
            </a:r>
            <a:r>
              <a:rPr lang="en-US" sz="4400" dirty="0" smtClean="0"/>
              <a:t>C</a:t>
            </a:r>
            <a:r>
              <a:rPr lang="en-US" sz="4400" b="1" dirty="0" smtClean="0"/>
              <a:t>an!</a:t>
            </a:r>
            <a:br>
              <a:rPr lang="en-US" sz="4400" b="1" dirty="0" smtClean="0"/>
            </a:br>
            <a:r>
              <a:rPr lang="en-US" sz="4400" b="1" dirty="0" smtClean="0"/>
              <a:t>Human </a:t>
            </a:r>
            <a:r>
              <a:rPr lang="en-GB" sz="4400" b="1" dirty="0" smtClean="0"/>
              <a:t>Limitations in Design Theory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56" y="2357430"/>
            <a:ext cx="8029572" cy="1285884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Dr Terence Love</a:t>
            </a:r>
          </a:p>
          <a:p>
            <a:r>
              <a:rPr lang="en-US" sz="1700" dirty="0" smtClean="0"/>
              <a:t>Love Design and Research</a:t>
            </a:r>
            <a:br>
              <a:rPr lang="en-US" sz="1700" dirty="0" smtClean="0"/>
            </a:br>
            <a:r>
              <a:rPr lang="en-US" sz="1700" dirty="0" smtClean="0"/>
              <a:t>Curtin University, Western Australia</a:t>
            </a:r>
          </a:p>
          <a:p>
            <a:r>
              <a:rPr lang="en-US" sz="1700" dirty="0" smtClean="0"/>
              <a:t>Lancaster University, Management School, Lancaster, UK</a:t>
            </a:r>
          </a:p>
          <a:p>
            <a:r>
              <a:rPr lang="en-US" sz="1700" dirty="0" smtClean="0"/>
              <a:t>IADE/UNIDCOM, Lisbon Portugal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loop single</a:t>
            </a:r>
            <a:endParaRPr lang="en-GB" dirty="0"/>
          </a:p>
        </p:txBody>
      </p:sp>
      <p:pic>
        <p:nvPicPr>
          <p:cNvPr id="4" name="Picture 3" descr="DHS-process-feedback1-1024x9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714488"/>
            <a:ext cx="5037926" cy="46935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Johar</a:t>
            </a:r>
            <a:r>
              <a:rPr lang="en-US" dirty="0" smtClean="0"/>
              <a:t> has $1.10 and buys two items. </a:t>
            </a:r>
          </a:p>
          <a:p>
            <a:r>
              <a:rPr lang="en-US" dirty="0" smtClean="0"/>
              <a:t>The first item costs $1 more. </a:t>
            </a:r>
          </a:p>
          <a:p>
            <a:r>
              <a:rPr lang="en-US" dirty="0" smtClean="0"/>
              <a:t>How much was the other item?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3174" y="6583680"/>
            <a:ext cx="5507719" cy="2743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people answer $1 and </a:t>
            </a:r>
            <a:r>
              <a:rPr lang="en-GB" dirty="0" err="1" smtClean="0"/>
              <a:t>10c</a:t>
            </a:r>
            <a:endParaRPr lang="en-GB" dirty="0" smtClean="0"/>
          </a:p>
          <a:p>
            <a:r>
              <a:rPr lang="en-GB" dirty="0" smtClean="0"/>
              <a:t>The correct answer is $1.05 and </a:t>
            </a:r>
            <a:r>
              <a:rPr lang="en-GB" dirty="0" err="1" smtClean="0"/>
              <a:t>5c</a:t>
            </a:r>
            <a:endParaRPr lang="en-GB" dirty="0" smtClean="0"/>
          </a:p>
          <a:p>
            <a:r>
              <a:rPr lang="en-GB" dirty="0" smtClean="0"/>
              <a:t>This is a simple single feedback loop problem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design – 1 feedback loop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496"/>
            <a:ext cx="4572032" cy="300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785926"/>
            <a:ext cx="8229600" cy="461487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 and Design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methods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situations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comprise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most a 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feedback loop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Complex design situations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design requires the designer to be able to predict the behaviour of the outcome</a:t>
            </a:r>
          </a:p>
          <a:p>
            <a:r>
              <a:rPr lang="en-GB" dirty="0" smtClean="0"/>
              <a:t>Complex design situations are beyond human thinking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‘Complicated’ and ‘complex’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Simple and Complicated </a:t>
            </a:r>
          </a:p>
          <a:p>
            <a:pPr algn="ctr">
              <a:buNone/>
            </a:pPr>
            <a:endParaRPr lang="en-US" sz="1100" b="1" dirty="0" smtClean="0"/>
          </a:p>
          <a:p>
            <a:pPr>
              <a:buNone/>
            </a:pPr>
            <a:r>
              <a:rPr lang="en-US" dirty="0" smtClean="0"/>
              <a:t>Designs and designed  interventions that are </a:t>
            </a:r>
            <a:r>
              <a:rPr lang="en-US" b="1" dirty="0" smtClean="0"/>
              <a:t>mostly</a:t>
            </a:r>
            <a:r>
              <a:rPr lang="en-US" dirty="0" smtClean="0"/>
              <a:t> </a:t>
            </a:r>
            <a:r>
              <a:rPr lang="en-US" b="1" dirty="0" smtClean="0"/>
              <a:t>successful</a:t>
            </a:r>
          </a:p>
          <a:p>
            <a:r>
              <a:rPr lang="en-US" dirty="0" smtClean="0"/>
              <a:t>Straightforward</a:t>
            </a:r>
          </a:p>
          <a:p>
            <a:r>
              <a:rPr lang="en-US" b="1" i="1" dirty="0" smtClean="0"/>
              <a:t>No feedback</a:t>
            </a:r>
            <a:r>
              <a:rPr lang="en-US" dirty="0" smtClean="0"/>
              <a:t> </a:t>
            </a:r>
            <a:r>
              <a:rPr lang="en-US" b="1" i="1" dirty="0" smtClean="0"/>
              <a:t>loops</a:t>
            </a:r>
            <a:r>
              <a:rPr lang="en-US" dirty="0" smtClean="0"/>
              <a:t> (or only one)</a:t>
            </a:r>
          </a:p>
          <a:p>
            <a:r>
              <a:rPr lang="en-US" dirty="0" smtClean="0"/>
              <a:t>Can be </a:t>
            </a:r>
            <a:r>
              <a:rPr lang="en-US" b="1" i="1" dirty="0" smtClean="0"/>
              <a:t>complicated</a:t>
            </a:r>
            <a:r>
              <a:rPr lang="en-US" dirty="0" smtClean="0"/>
              <a:t> with multiple factors or simple with few factors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Complex designs</a:t>
            </a:r>
          </a:p>
          <a:p>
            <a:pPr algn="ctr">
              <a:buNone/>
            </a:pPr>
            <a:endParaRPr lang="en-US" sz="1100" b="1" dirty="0" smtClean="0"/>
          </a:p>
          <a:p>
            <a:pPr>
              <a:buNone/>
            </a:pPr>
            <a:r>
              <a:rPr lang="en-US" dirty="0" smtClean="0"/>
              <a:t>Types of designs and design interventions that are </a:t>
            </a:r>
            <a:r>
              <a:rPr lang="en-US" b="1" dirty="0" smtClean="0"/>
              <a:t>rarely</a:t>
            </a:r>
            <a:r>
              <a:rPr lang="en-US" dirty="0" smtClean="0"/>
              <a:t> </a:t>
            </a:r>
            <a:r>
              <a:rPr lang="en-US" b="1" dirty="0" smtClean="0"/>
              <a:t>successful</a:t>
            </a:r>
            <a:r>
              <a:rPr lang="en-US" dirty="0" smtClean="0"/>
              <a:t> and </a:t>
            </a:r>
            <a:r>
              <a:rPr lang="en-US" b="1" dirty="0" smtClean="0"/>
              <a:t>often</a:t>
            </a:r>
            <a:r>
              <a:rPr lang="en-US" dirty="0" smtClean="0"/>
              <a:t> </a:t>
            </a:r>
            <a:r>
              <a:rPr lang="en-US" b="1" dirty="0" smtClean="0"/>
              <a:t>fail</a:t>
            </a:r>
          </a:p>
          <a:p>
            <a:r>
              <a:rPr lang="en-US" dirty="0" smtClean="0"/>
              <a:t>Not straightforward</a:t>
            </a:r>
          </a:p>
          <a:p>
            <a:r>
              <a:rPr lang="en-US" b="1" i="1" dirty="0" smtClean="0"/>
              <a:t>Multiple feedback loops</a:t>
            </a:r>
          </a:p>
          <a:p>
            <a:r>
              <a:rPr lang="en-US" dirty="0" smtClean="0"/>
              <a:t>Fail even when not complicated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‘2 feedback loop’ conjecture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329122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Humans </a:t>
            </a:r>
            <a:r>
              <a:rPr lang="en-GB" b="1" dirty="0" smtClean="0"/>
              <a:t>CAN</a:t>
            </a:r>
            <a:r>
              <a:rPr lang="en-GB" dirty="0" smtClean="0"/>
              <a:t> predict behaviour of even  </a:t>
            </a:r>
            <a:r>
              <a:rPr lang="en-GB" i="1" dirty="0" smtClean="0"/>
              <a:t>complicated</a:t>
            </a:r>
            <a:r>
              <a:rPr lang="en-GB" dirty="0" smtClean="0"/>
              <a:t> situations provided they have </a:t>
            </a:r>
            <a:br>
              <a:rPr lang="en-GB" dirty="0" smtClean="0"/>
            </a:br>
            <a:r>
              <a:rPr lang="en-GB" b="1" dirty="0" smtClean="0"/>
              <a:t>less than 2 feedback loops</a:t>
            </a:r>
            <a:endParaRPr lang="en-US" dirty="0" smtClean="0"/>
          </a:p>
          <a:p>
            <a:pPr>
              <a:buNone/>
            </a:pPr>
            <a:r>
              <a:rPr lang="en-GB" dirty="0" smtClean="0"/>
              <a:t>======================================</a:t>
            </a:r>
            <a:endParaRPr lang="en-US" dirty="0" smtClean="0"/>
          </a:p>
          <a:p>
            <a:pPr algn="ctr">
              <a:buNone/>
            </a:pPr>
            <a:r>
              <a:rPr lang="en-GB" dirty="0" smtClean="0"/>
              <a:t>Humans </a:t>
            </a:r>
            <a:r>
              <a:rPr lang="en-GB" b="1" dirty="0" smtClean="0"/>
              <a:t>CANNOT</a:t>
            </a:r>
            <a:r>
              <a:rPr lang="en-GB" dirty="0" smtClean="0"/>
              <a:t> predict behaviour of </a:t>
            </a:r>
            <a:r>
              <a:rPr lang="en-GB" i="1" dirty="0" smtClean="0"/>
              <a:t>complex</a:t>
            </a:r>
            <a:r>
              <a:rPr lang="en-GB" dirty="0" smtClean="0"/>
              <a:t> situations with </a:t>
            </a:r>
          </a:p>
          <a:p>
            <a:pPr algn="ctr">
              <a:buNone/>
            </a:pPr>
            <a:r>
              <a:rPr lang="en-GB" b="1" dirty="0" smtClean="0"/>
              <a:t>2 or more feedback loops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 design situations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6367479" cy="485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6357958"/>
            <a:ext cx="8572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hlinkClick r:id="rId3"/>
              </a:rPr>
              <a:t>Design of obesity reduction:  simplified model of multiple interrelated feedback loops  </a:t>
            </a:r>
            <a:r>
              <a:rPr lang="en-US" sz="1050" dirty="0" smtClean="0">
                <a:hlinkClick r:id="rId3"/>
              </a:rPr>
              <a:t>http://www.foresight.gov.uk/Obesity/12.pdf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2071678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than </a:t>
            </a:r>
            <a:br>
              <a:rPr lang="en-US" sz="2400" dirty="0" smtClean="0"/>
            </a:br>
            <a:r>
              <a:rPr lang="en-US" sz="2400" dirty="0" smtClean="0"/>
              <a:t>2 feedback loops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5929331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Addiction intervention design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feel it? Yes we can…its an illusion!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200" dirty="0" smtClean="0"/>
              <a:t>Individuals feel that they can use </a:t>
            </a:r>
            <a:r>
              <a:rPr lang="en-US" sz="4200" i="1" dirty="0" smtClean="0"/>
              <a:t>intuition</a:t>
            </a:r>
            <a:r>
              <a:rPr lang="en-US" sz="4200" dirty="0" smtClean="0"/>
              <a:t> to understand </a:t>
            </a:r>
            <a:r>
              <a:rPr lang="en-US" sz="4200" b="1" dirty="0" smtClean="0"/>
              <a:t>complex</a:t>
            </a:r>
            <a:r>
              <a:rPr lang="en-US" sz="4200" dirty="0" smtClean="0"/>
              <a:t>  design situations – they cannot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200" b="1" i="1" dirty="0" smtClean="0"/>
              <a:t> </a:t>
            </a:r>
            <a:r>
              <a:rPr lang="en-US" sz="4200" dirty="0" smtClean="0"/>
              <a:t>Individuals feel </a:t>
            </a:r>
            <a:r>
              <a:rPr lang="en-US" sz="4200" i="1" dirty="0" smtClean="0"/>
              <a:t>collaboration</a:t>
            </a:r>
            <a:r>
              <a:rPr lang="en-US" sz="4200" dirty="0" smtClean="0"/>
              <a:t> or </a:t>
            </a:r>
            <a:r>
              <a:rPr lang="en-US" sz="4200" i="1" dirty="0" smtClean="0"/>
              <a:t>participatory design </a:t>
            </a:r>
            <a:r>
              <a:rPr lang="en-US" sz="4200" dirty="0" smtClean="0"/>
              <a:t>will enable them to identify correct design solutions  – they do not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200" dirty="0" smtClean="0"/>
              <a:t>Individuals feel they can use </a:t>
            </a:r>
            <a:r>
              <a:rPr lang="en-US" sz="4200" i="1" dirty="0" smtClean="0"/>
              <a:t>feelings and intuition </a:t>
            </a:r>
            <a:r>
              <a:rPr lang="en-US" sz="4200" dirty="0" smtClean="0"/>
              <a:t>to understand complex  situations – they give the wrong answers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Solutions for </a:t>
            </a:r>
            <a:r>
              <a:rPr lang="en-US" dirty="0" smtClean="0"/>
              <a:t>Complex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model of the design situation with all its feedback loops (</a:t>
            </a:r>
            <a:r>
              <a:rPr lang="en-US" i="1" dirty="0" smtClean="0"/>
              <a:t>causal loop diagram)</a:t>
            </a:r>
          </a:p>
          <a:p>
            <a:r>
              <a:rPr lang="en-US" dirty="0" smtClean="0"/>
              <a:t>Convert this to an dynamic predictive model </a:t>
            </a:r>
            <a:r>
              <a:rPr lang="en-US" i="1" dirty="0" smtClean="0"/>
              <a:t>(system dynamic model)</a:t>
            </a:r>
          </a:p>
          <a:p>
            <a:r>
              <a:rPr lang="en-US" dirty="0" smtClean="0"/>
              <a:t>Try out possible designs using the system dynamic model to SEE the outcomes predicted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Reduce design failures </a:t>
            </a:r>
          </a:p>
          <a:p>
            <a:r>
              <a:rPr lang="en-GB" sz="4400" dirty="0" smtClean="0"/>
              <a:t>Improve theory</a:t>
            </a:r>
          </a:p>
          <a:p>
            <a:r>
              <a:rPr lang="en-GB" sz="4400" dirty="0" smtClean="0"/>
              <a:t>Increase income</a:t>
            </a:r>
            <a:endParaRPr lang="en-GB" sz="4400" dirty="0"/>
          </a:p>
        </p:txBody>
      </p:sp>
      <p:pic>
        <p:nvPicPr>
          <p:cNvPr id="1033" name="Picture 9" descr="C:\Documents and Settings\tlove\Local Settings\Temporary Internet Files\Content.IE5\DMF9JV76\MCj033163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786322"/>
            <a:ext cx="1667347" cy="178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Multi-feedback loop causal diagram of crime changes due to new rail 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8291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Crime prevention feedback loops in new rail corridor situation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928926" y="6583680"/>
            <a:ext cx="5507719" cy="2743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640853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6357958"/>
            <a:ext cx="6572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Preliminary model of relationships affecting crime and crime prevention interventions in a rail corridor </a:t>
            </a:r>
            <a:br>
              <a:rPr lang="en-US" sz="1000" dirty="0" smtClean="0"/>
            </a:br>
            <a:r>
              <a:rPr lang="en-US" sz="1000" dirty="0" smtClean="0"/>
              <a:t>(unpublished Love, T, Cooper, T, Cozens, P, Morgan, F and Clare, J)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582635"/>
          </a:xfrm>
        </p:spPr>
        <p:txBody>
          <a:bodyPr/>
          <a:lstStyle/>
          <a:p>
            <a:r>
              <a:rPr lang="en-US" dirty="0" smtClean="0"/>
              <a:t>Early stage system dynamic model of suburban/rail related crime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8501122" cy="27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1" y="6072206"/>
            <a:ext cx="6572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Preliminary model of relationships affecting crime and crime prevention interventions in a rail corridor </a:t>
            </a:r>
            <a:br>
              <a:rPr lang="en-US" sz="1200" dirty="0" smtClean="0"/>
            </a:br>
            <a:r>
              <a:rPr lang="en-US" sz="1200" dirty="0" smtClean="0"/>
              <a:t>(unpublished Love, T, Cooper, T, Cozens, P, Morgan, F and Clare, J)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of pandemic intervention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99848"/>
            <a:ext cx="5072098" cy="419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6000768"/>
            <a:ext cx="62151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Ewers, M. </a:t>
            </a:r>
            <a:r>
              <a:rPr lang="en-US" sz="1100" dirty="0"/>
              <a:t>and </a:t>
            </a:r>
            <a:r>
              <a:rPr lang="en-US" sz="1100" dirty="0" err="1" smtClean="0"/>
              <a:t>Dauelsberg</a:t>
            </a:r>
            <a:r>
              <a:rPr lang="en-US" sz="1100" dirty="0" smtClean="0"/>
              <a:t>, L. (2007) Pandemic </a:t>
            </a:r>
            <a:r>
              <a:rPr lang="en-US" sz="1100" dirty="0"/>
              <a:t>influenza mitigation strategies and their economic </a:t>
            </a:r>
            <a:r>
              <a:rPr lang="en-US" sz="1100" dirty="0" smtClean="0"/>
              <a:t>impacts. In Fielden, K and Sheffield, J. </a:t>
            </a:r>
            <a:r>
              <a:rPr lang="en-US" sz="1100" i="1" dirty="0" smtClean="0"/>
              <a:t>Systemic Development: Local Solutions in a Global Environment. Proceeding s of 13</a:t>
            </a:r>
            <a:r>
              <a:rPr lang="en-US" sz="1100" i="1" baseline="30000" dirty="0" smtClean="0"/>
              <a:t>th</a:t>
            </a:r>
            <a:r>
              <a:rPr lang="en-US" sz="1100" i="1" dirty="0" smtClean="0"/>
              <a:t> ANZSYS Conference.</a:t>
            </a:r>
            <a:r>
              <a:rPr lang="en-US" sz="1100" dirty="0" smtClean="0"/>
              <a:t> Auckland: </a:t>
            </a:r>
            <a:r>
              <a:rPr lang="en-US" sz="1100" dirty="0" err="1" smtClean="0"/>
              <a:t>Unitech</a:t>
            </a:r>
            <a:r>
              <a:rPr lang="en-US" sz="1100" dirty="0" smtClean="0"/>
              <a:t> and ANZSYS.</a:t>
            </a:r>
            <a:endParaRPr lang="en-US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pandemic intervention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6929453" cy="336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5429264"/>
            <a:ext cx="69294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Ewers, M. </a:t>
            </a:r>
            <a:r>
              <a:rPr lang="en-US" sz="1100" dirty="0"/>
              <a:t>and </a:t>
            </a:r>
            <a:r>
              <a:rPr lang="en-US" sz="1100" dirty="0" err="1" smtClean="0"/>
              <a:t>Dauelsberg</a:t>
            </a:r>
            <a:r>
              <a:rPr lang="en-US" sz="1100" dirty="0" smtClean="0"/>
              <a:t>, L. (2007) Pandemic </a:t>
            </a:r>
            <a:r>
              <a:rPr lang="en-US" sz="1100" dirty="0"/>
              <a:t>influenza mitigation strategies and their economic </a:t>
            </a:r>
            <a:r>
              <a:rPr lang="en-US" sz="1100" dirty="0" smtClean="0"/>
              <a:t>impacts. In Fielden, K and Sheffield, J. </a:t>
            </a:r>
            <a:r>
              <a:rPr lang="en-US" sz="1100" i="1" dirty="0" smtClean="0"/>
              <a:t>Systemic Development: Local Solutions in a Global Environment. Proceeding s of 13</a:t>
            </a:r>
            <a:r>
              <a:rPr lang="en-US" sz="1100" i="1" baseline="30000" dirty="0" smtClean="0"/>
              <a:t>th</a:t>
            </a:r>
            <a:r>
              <a:rPr lang="en-US" sz="1100" i="1" dirty="0" smtClean="0"/>
              <a:t> ANZSYS Conference.</a:t>
            </a:r>
            <a:r>
              <a:rPr lang="en-US" sz="1100" dirty="0" smtClean="0"/>
              <a:t> Auckland: </a:t>
            </a:r>
            <a:r>
              <a:rPr lang="en-US" sz="1100" dirty="0" err="1" smtClean="0"/>
              <a:t>Unitech</a:t>
            </a:r>
            <a:r>
              <a:rPr lang="en-US" sz="1100" dirty="0" smtClean="0"/>
              <a:t> and ANZSYS.</a:t>
            </a:r>
            <a:endParaRPr lang="en-US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Participation/Collaboration</a:t>
            </a:r>
            <a:br>
              <a:rPr lang="en-US" dirty="0" smtClean="0"/>
            </a:br>
            <a:r>
              <a:rPr lang="en-US" dirty="0" smtClean="0"/>
              <a:t>Workflow for </a:t>
            </a:r>
            <a:r>
              <a:rPr lang="en-US" dirty="0" smtClean="0"/>
              <a:t>C</a:t>
            </a:r>
            <a:r>
              <a:rPr lang="en-US" dirty="0" smtClean="0"/>
              <a:t>omplex </a:t>
            </a:r>
            <a:r>
              <a:rPr lang="en-US" dirty="0" smtClean="0"/>
              <a:t>D</a:t>
            </a:r>
            <a:r>
              <a:rPr lang="en-US" dirty="0" smtClean="0"/>
              <a:t>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Gather information from stakeholders </a:t>
            </a:r>
            <a:r>
              <a:rPr lang="en-US" dirty="0" smtClean="0"/>
              <a:t> (using participation/collaboration to </a:t>
            </a:r>
            <a:r>
              <a:rPr lang="en-US" dirty="0" smtClean="0"/>
              <a:t>identify feedback loops.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causal loop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predictive system dynamic model of the design and context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Designers use the model to SEE </a:t>
            </a:r>
            <a:r>
              <a:rPr lang="en-US" dirty="0" smtClean="0"/>
              <a:t>design </a:t>
            </a:r>
            <a:r>
              <a:rPr lang="en-US" dirty="0" smtClean="0"/>
              <a:t>outcomes and this makes up for  the human biological limitations in understanding feedback loops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Designers cannot </a:t>
            </a:r>
            <a:r>
              <a:rPr lang="en-US" dirty="0" smtClean="0"/>
              <a:t>understand situations with 2 or more interlinked feedback loops.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Distinguishing line between </a:t>
            </a:r>
            <a:r>
              <a:rPr lang="en-US" i="1" dirty="0" smtClean="0"/>
              <a:t>complicated</a:t>
            </a:r>
            <a:r>
              <a:rPr lang="en-US" dirty="0" smtClean="0"/>
              <a:t> and </a:t>
            </a:r>
            <a:r>
              <a:rPr lang="en-US" i="1" dirty="0" smtClean="0"/>
              <a:t>complex </a:t>
            </a:r>
            <a:r>
              <a:rPr lang="en-US" dirty="0" smtClean="0"/>
              <a:t>design is </a:t>
            </a:r>
            <a:r>
              <a:rPr lang="en-US" b="1" dirty="0" smtClean="0"/>
              <a:t>2 or more feedback loops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Intuition, feelings, emotions and creativity do not apply to complex design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Systems Dynamics tools resolve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Need to charge  additional design  fees for complex design situations .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4429156" cy="1071570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2 feedback </a:t>
            </a:r>
            <a:r>
              <a:rPr lang="en-US" sz="3600" smtClean="0"/>
              <a:t>loops </a:t>
            </a:r>
            <a:r>
              <a:rPr lang="en-US" sz="3600" smtClean="0"/>
              <a:t>limitation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/>
              <a:t>Everyone is limited in their thinking.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No one can understand unaided the behaviour of situations with </a:t>
            </a:r>
            <a:r>
              <a:rPr lang="en-US" b="1" dirty="0" smtClean="0"/>
              <a:t>two or more feedback loops</a:t>
            </a:r>
          </a:p>
          <a:p>
            <a:pPr indent="0">
              <a:buNone/>
            </a:pPr>
            <a:endParaRPr lang="en-US" b="1" dirty="0" smtClean="0"/>
          </a:p>
          <a:p>
            <a:pPr indent="0">
              <a:buNone/>
            </a:pPr>
            <a:r>
              <a:rPr lang="en-US" b="1" dirty="0" smtClean="0"/>
              <a:t>No amount of thinking</a:t>
            </a:r>
            <a:r>
              <a:rPr lang="en-US" dirty="0" smtClean="0"/>
              <a:t>, intuition, feelings, creativity or collaboration works on situations with </a:t>
            </a:r>
            <a:r>
              <a:rPr lang="en-US" b="1" dirty="0" smtClean="0"/>
              <a:t>2 or more feedback loops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3575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Around half of design has </a:t>
            </a:r>
            <a:r>
              <a:rPr lang="en-US" b="1" dirty="0" smtClean="0"/>
              <a:t>no</a:t>
            </a:r>
            <a:r>
              <a:rPr lang="en-US" dirty="0" smtClean="0"/>
              <a:t> feedback loops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14686"/>
            <a:ext cx="7341673" cy="24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design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8060704" cy="16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Documents and Settings\tlove\Local Settings\Temporary Internet Files\Content.IE5\GP6S0L3H\MPj044447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140" y="4466288"/>
            <a:ext cx="2034546" cy="2034546"/>
          </a:xfrm>
          <a:prstGeom prst="rect">
            <a:avLst/>
          </a:prstGeom>
          <a:noFill/>
        </p:spPr>
      </p:pic>
      <p:pic>
        <p:nvPicPr>
          <p:cNvPr id="4104" name="Picture 8" descr="C:\Documents and Settings\tlove\Local Settings\Temporary Internet Files\Content.IE5\UVH0YKX3\MPj044337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86322"/>
            <a:ext cx="2328851" cy="1549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Complicated designs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Complicated</a:t>
            </a:r>
            <a:r>
              <a:rPr lang="en-GB" dirty="0" smtClean="0"/>
              <a:t> designs </a:t>
            </a:r>
            <a:r>
              <a:rPr lang="en-GB" dirty="0" err="1" smtClean="0"/>
              <a:t>are</a:t>
            </a:r>
            <a:r>
              <a:rPr lang="en-GB" b="1" i="1" dirty="0" err="1" smtClean="0"/>
              <a:t>multiple</a:t>
            </a:r>
            <a:r>
              <a:rPr lang="en-GB" dirty="0" smtClean="0"/>
              <a:t>  simple designs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76066"/>
            <a:ext cx="5014010" cy="376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Complicated design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98" y="1553904"/>
            <a:ext cx="8458644" cy="487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C:\Documents and Settings\tlove\Local Settings\Temporary Internet Files\Content.IE5\UVH0YKX3\MPj044337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286388"/>
            <a:ext cx="161020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Feedback loop – single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</p:spPr>
        <p:txBody>
          <a:bodyPr/>
          <a:lstStyle/>
          <a:p>
            <a:r>
              <a:rPr lang="en-US" smtClean="0"/>
              <a:t>© Terence  Love 2009</a:t>
            </a:r>
            <a:endParaRPr lang="en-US" dirty="0"/>
          </a:p>
        </p:txBody>
      </p:sp>
      <p:pic>
        <p:nvPicPr>
          <p:cNvPr id="11" name="Picture 10" descr="Olins hf feedb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608279"/>
            <a:ext cx="4214842" cy="50354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loop single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653677"/>
          </a:xfrm>
        </p:spPr>
        <p:txBody>
          <a:bodyPr>
            <a:normAutofit/>
          </a:bodyPr>
          <a:lstStyle/>
          <a:p>
            <a:r>
              <a:rPr lang="en-GB" dirty="0" smtClean="0"/>
              <a:t>Simple feedback loop –  temperature of fridge</a:t>
            </a:r>
            <a:endParaRPr lang="en-GB" dirty="0"/>
          </a:p>
        </p:txBody>
      </p:sp>
      <p:pic>
        <p:nvPicPr>
          <p:cNvPr id="2050" name="Picture 2" descr="C:\Documents and Settings\tlove\Local Settings\Temporary Internet Files\Content.IE5\DMF9JV76\MCj029582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571876"/>
            <a:ext cx="2302598" cy="173072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6881655" cy="433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907</TotalTime>
  <Words>700</Words>
  <Application>Microsoft Office PowerPoint</Application>
  <PresentationFormat>On-screen Show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Can You Feel it? Yes We Can! Human Limitations in Design Theory</vt:lpstr>
      <vt:lpstr>Benefits </vt:lpstr>
      <vt:lpstr>2 feedback loops limitation</vt:lpstr>
      <vt:lpstr>Basic design</vt:lpstr>
      <vt:lpstr>Simple design </vt:lpstr>
      <vt:lpstr>Complicated designs</vt:lpstr>
      <vt:lpstr>Complicated design</vt:lpstr>
      <vt:lpstr>Feedback loop – single</vt:lpstr>
      <vt:lpstr>Feedback loop single</vt:lpstr>
      <vt:lpstr>Feedback loop single</vt:lpstr>
      <vt:lpstr>Quick test</vt:lpstr>
      <vt:lpstr>Answer</vt:lpstr>
      <vt:lpstr>Simple design – 1 feedback loop</vt:lpstr>
      <vt:lpstr>Complex design situations</vt:lpstr>
      <vt:lpstr>‘Complicated’ and ‘complex’</vt:lpstr>
      <vt:lpstr>‘2 feedback loop’ conjecture</vt:lpstr>
      <vt:lpstr>Complex design situations </vt:lpstr>
      <vt:lpstr>Can you feel it? Yes we can…its an illusion!</vt:lpstr>
      <vt:lpstr>Solutions for Complex Design</vt:lpstr>
      <vt:lpstr>Multi-feedback loop causal diagram of crime changes due to new rail line</vt:lpstr>
      <vt:lpstr>Slide 21</vt:lpstr>
      <vt:lpstr>Design of pandemic intervention </vt:lpstr>
      <vt:lpstr>Example: pandemic intervention</vt:lpstr>
      <vt:lpstr>Participation/Collaboration Workflow for Complex Design</vt:lpstr>
      <vt:lpstr>Summary</vt:lpstr>
      <vt:lpstr>Questions?</vt:lpstr>
    </vt:vector>
  </TitlesOfParts>
  <Company>Praxis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Counter-intuitive Design Thinking:  Implications for Design Education, Research and Practice </dc:title>
  <dc:creator>Terence Love</dc:creator>
  <cp:lastModifiedBy>Terence Love</cp:lastModifiedBy>
  <cp:revision>74</cp:revision>
  <dcterms:created xsi:type="dcterms:W3CDTF">2009-11-06T09:34:27Z</dcterms:created>
  <dcterms:modified xsi:type="dcterms:W3CDTF">2010-03-10T06:38:46Z</dcterms:modified>
</cp:coreProperties>
</file>