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2"/>
  </p:sldMasterIdLst>
  <p:notesMasterIdLst>
    <p:notesMasterId r:id="rId22"/>
  </p:notesMasterIdLst>
  <p:sldIdLst>
    <p:sldId id="278" r:id="rId3"/>
    <p:sldId id="268" r:id="rId4"/>
    <p:sldId id="261" r:id="rId5"/>
    <p:sldId id="262" r:id="rId6"/>
    <p:sldId id="257" r:id="rId7"/>
    <p:sldId id="258" r:id="rId8"/>
    <p:sldId id="263" r:id="rId9"/>
    <p:sldId id="264" r:id="rId10"/>
    <p:sldId id="265" r:id="rId11"/>
    <p:sldId id="27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6" r:id="rId20"/>
    <p:sldId id="27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1A2907"/>
    <a:srgbClr val="4A9C00"/>
    <a:srgbClr val="568616"/>
    <a:srgbClr val="D02300"/>
    <a:srgbClr val="666633"/>
    <a:srgbClr val="950101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24" autoAdjust="0"/>
  </p:normalViewPr>
  <p:slideViewPr>
    <p:cSldViewPr>
      <p:cViewPr varScale="1">
        <p:scale>
          <a:sx n="49" d="100"/>
          <a:sy n="49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3C0A7E-4900-4A87-B6CD-E5D82B357F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429323" y="6505599"/>
            <a:ext cx="146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(c) 2010 T.</a:t>
            </a:r>
            <a:r>
              <a:rPr lang="en-GB" sz="1400" baseline="0" dirty="0" smtClean="0"/>
              <a:t> </a:t>
            </a:r>
            <a:r>
              <a:rPr lang="en-GB" sz="1400" dirty="0" smtClean="0"/>
              <a:t>Love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52" y="42556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r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2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429323" y="6505599"/>
            <a:ext cx="146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(c) 2010 T.</a:t>
            </a:r>
            <a:r>
              <a:rPr lang="en-GB" sz="1400" baseline="0" dirty="0" smtClean="0"/>
              <a:t> </a:t>
            </a:r>
            <a:r>
              <a:rPr lang="en-GB" sz="1400" dirty="0" smtClean="0"/>
              <a:t>Love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56176" y="5949280"/>
            <a:ext cx="2289048" cy="365760"/>
          </a:xfrm>
          <a:prstGeom prst="rect">
            <a:avLst/>
          </a:prstGeom>
        </p:spPr>
        <p:txBody>
          <a:bodyPr/>
          <a:lstStyle/>
          <a:p>
            <a:fld id="{5C70A032-44FB-42A6-AF91-06EB82F495DF}" type="datetimeFigureOut">
              <a:rPr lang="en-GB" smtClean="0"/>
              <a:pPr/>
              <a:t>06/10/2010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A9DDB255-8B30-41D1-B113-C2B6D6913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429323" y="6505599"/>
            <a:ext cx="1448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(c) </a:t>
            </a:r>
            <a:r>
              <a:rPr lang="en-GB" sz="1400" dirty="0" smtClean="0"/>
              <a:t>T</a:t>
            </a:r>
            <a:r>
              <a:rPr lang="en-GB" sz="1400" dirty="0" smtClean="0"/>
              <a:t>.</a:t>
            </a:r>
            <a:r>
              <a:rPr lang="en-GB" sz="1400" baseline="0" dirty="0" smtClean="0"/>
              <a:t> </a:t>
            </a:r>
            <a:r>
              <a:rPr lang="en-GB" sz="1400" dirty="0" smtClean="0"/>
              <a:t>Love </a:t>
            </a:r>
            <a:r>
              <a:rPr lang="en-GB" sz="1200" dirty="0" smtClean="0"/>
              <a:t>2010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649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.love@love.com.au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esight.gov.uk/Obesity/12.pd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signandemotion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371600" y="3284984"/>
            <a:ext cx="7160840" cy="3168352"/>
          </a:xfrm>
        </p:spPr>
        <p:txBody>
          <a:bodyPr>
            <a:normAutofit/>
          </a:bodyPr>
          <a:lstStyle/>
          <a:p>
            <a:pPr lvl="0"/>
            <a:r>
              <a:rPr lang="en-GB" b="1" dirty="0" smtClean="0">
                <a:solidFill>
                  <a:srgbClr val="464653"/>
                </a:solidFill>
                <a:latin typeface="Bookman Old Style"/>
              </a:rPr>
              <a:t>Dr Terence Love</a:t>
            </a:r>
          </a:p>
          <a:p>
            <a:r>
              <a:rPr lang="en-GB" dirty="0" smtClean="0"/>
              <a:t>Curtin University, Australia, </a:t>
            </a:r>
          </a:p>
          <a:p>
            <a:r>
              <a:rPr lang="en-GB" dirty="0" smtClean="0"/>
              <a:t>Lancaster </a:t>
            </a:r>
            <a:r>
              <a:rPr lang="en-GB" dirty="0" smtClean="0"/>
              <a:t>University, UK, </a:t>
            </a:r>
            <a:endParaRPr lang="en-GB" dirty="0" smtClean="0"/>
          </a:p>
          <a:p>
            <a:r>
              <a:rPr lang="en-GB" dirty="0" smtClean="0"/>
              <a:t>IADE/UNIDCOM</a:t>
            </a:r>
            <a:r>
              <a:rPr lang="en-GB" dirty="0" smtClean="0"/>
              <a:t>, Portugal</a:t>
            </a:r>
          </a:p>
          <a:p>
            <a:r>
              <a:rPr lang="en-GB" dirty="0" smtClean="0">
                <a:solidFill>
                  <a:srgbClr val="FFFF00"/>
                </a:solidFill>
                <a:hlinkClick r:id="rId2"/>
              </a:rPr>
              <a:t>t.love@love.com.au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719052" y="404664"/>
            <a:ext cx="7772400" cy="2304256"/>
          </a:xfrm>
        </p:spPr>
        <p:txBody>
          <a:bodyPr>
            <a:noAutofit/>
          </a:bodyPr>
          <a:lstStyle/>
          <a:p>
            <a:r>
              <a:rPr lang="en-GB" sz="4400" dirty="0" smtClean="0"/>
              <a:t>Design Guideline Gap and 2 Feedback Loop Limitation</a:t>
            </a:r>
            <a:endParaRPr lang="en-GB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990600"/>
          </a:xfrm>
        </p:spPr>
        <p:txBody>
          <a:bodyPr/>
          <a:lstStyle/>
          <a:p>
            <a:r>
              <a:rPr lang="en-GB" dirty="0" smtClean="0"/>
              <a:t>2 Feedback Loop Limitation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D&amp;E</a:t>
            </a:r>
            <a:r>
              <a:rPr lang="en-GB" dirty="0" smtClean="0"/>
              <a:t> research applies only to ‘simple’ design situations -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Review of </a:t>
            </a:r>
            <a:r>
              <a:rPr lang="en-GB" dirty="0" err="1" smtClean="0"/>
              <a:t>D&amp;E</a:t>
            </a:r>
            <a:r>
              <a:rPr lang="en-GB" dirty="0" smtClean="0"/>
              <a:t> research literature shows:</a:t>
            </a:r>
          </a:p>
          <a:p>
            <a:r>
              <a:rPr lang="en-GB" dirty="0" err="1" smtClean="0"/>
              <a:t>D&amp;E</a:t>
            </a:r>
            <a:r>
              <a:rPr lang="en-GB" dirty="0" smtClean="0"/>
              <a:t> field seems unaware of distinctions between design situations that are ‘simple’,  ‘complicated’ and ‘complex’ </a:t>
            </a:r>
          </a:p>
          <a:p>
            <a:r>
              <a:rPr lang="en-GB" dirty="0" smtClean="0"/>
              <a:t>Almost zero awareness of the 2 Feedback Loop Limitation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‘Simple’ design situation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8060704" cy="168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 descr="C:\Documents and Settings\tlove\Local Settings\Temporary Internet Files\Content.IE5\GP6S0L3H\MPj044447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5140" y="4466288"/>
            <a:ext cx="2034546" cy="2034546"/>
          </a:xfrm>
          <a:prstGeom prst="rect">
            <a:avLst/>
          </a:prstGeom>
          <a:noFill/>
        </p:spPr>
      </p:pic>
      <p:pic>
        <p:nvPicPr>
          <p:cNvPr id="6" name="Picture 8" descr="C:\Documents and Settings\tlove\Local Settings\Temporary Internet Files\Content.IE5\UVH0YKX3\MPj0443373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786322"/>
            <a:ext cx="2328851" cy="1549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‘Complicated’ design situation</a:t>
            </a:r>
            <a:endParaRPr lang="en-GB" dirty="0"/>
          </a:p>
        </p:txBody>
      </p:sp>
      <p:pic>
        <p:nvPicPr>
          <p:cNvPr id="4" name="Picture 8" descr="C:\Documents and Settings\tlove\Local Settings\Temporary Internet Files\Content.IE5\UVH0YKX3\MPj044337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5286388"/>
            <a:ext cx="1610200" cy="107157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198" y="1553904"/>
            <a:ext cx="8458644" cy="4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‘Complex’ </a:t>
            </a:r>
            <a:r>
              <a:rPr lang="en-GB" dirty="0" smtClean="0"/>
              <a:t>design situation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6367479" cy="4850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500826" y="1844824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More than </a:t>
            </a:r>
            <a:br>
              <a:rPr lang="en-US" sz="2000" dirty="0" smtClean="0"/>
            </a:br>
            <a:r>
              <a:rPr lang="en-US" sz="2000" dirty="0" smtClean="0"/>
              <a:t>2 feedback loops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1440" y="6237312"/>
            <a:ext cx="8572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hlinkClick r:id="rId3"/>
              </a:rPr>
              <a:t>Design of obesity reduction:  simplified model of multiple interrelated feedback loops  </a:t>
            </a:r>
            <a:r>
              <a:rPr lang="en-US" sz="1050" dirty="0" smtClean="0">
                <a:hlinkClick r:id="rId3"/>
              </a:rPr>
              <a:t>http://www.foresight.gov.uk/Obesity/12.pdf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5517232"/>
            <a:ext cx="331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Addiction intervention design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‘complex’ design situation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5365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Crime prevention feedback loops in new rail </a:t>
            </a:r>
            <a:r>
              <a:rPr lang="en-US" sz="2400" dirty="0" smtClean="0"/>
              <a:t>corridor</a:t>
            </a:r>
            <a:endParaRPr lang="en-US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928802"/>
            <a:ext cx="640853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0100" y="6280284"/>
            <a:ext cx="65722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Preliminary model of relationships affecting crime and crime prevention interventions in a rail corridor </a:t>
            </a:r>
            <a:br>
              <a:rPr lang="en-US" sz="1000" dirty="0" smtClean="0"/>
            </a:br>
            <a:r>
              <a:rPr lang="en-US" sz="1000" dirty="0" smtClean="0"/>
              <a:t>(unpublished Love, T, Cooper, T, Cozens, P, Morgan, F and Clare, J)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Design &amp; Emotion and ‘complex’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Literature of Design &amp; Emotion assumes no feedback loops or at most a single feedback loop.</a:t>
            </a:r>
            <a:endParaRPr lang="en-GB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28443"/>
            <a:ext cx="5491755" cy="360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dirty="0" smtClean="0"/>
              <a:t> Feedback Loop Limitation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pPr>
              <a:buNone/>
            </a:pPr>
            <a:r>
              <a:rPr lang="en-AU" dirty="0" smtClean="0"/>
              <a:t>Biologically humans are limited in their cognition and emotional abilities:</a:t>
            </a:r>
          </a:p>
          <a:p>
            <a:r>
              <a:rPr lang="en-AU" dirty="0" smtClean="0"/>
              <a:t>No </a:t>
            </a:r>
            <a:r>
              <a:rPr lang="en-AU" dirty="0" smtClean="0"/>
              <a:t>one can understand </a:t>
            </a:r>
            <a:r>
              <a:rPr lang="en-AU" dirty="0" smtClean="0"/>
              <a:t> or predict unaided </a:t>
            </a:r>
            <a:r>
              <a:rPr lang="en-AU" dirty="0" smtClean="0"/>
              <a:t>the behaviour of situations with </a:t>
            </a:r>
            <a:r>
              <a:rPr lang="en-AU" b="1" dirty="0" smtClean="0"/>
              <a:t>two or more feedback loops</a:t>
            </a:r>
          </a:p>
          <a:p>
            <a:r>
              <a:rPr lang="en-AU" dirty="0" smtClean="0"/>
              <a:t>No </a:t>
            </a:r>
            <a:r>
              <a:rPr lang="en-AU" dirty="0" smtClean="0"/>
              <a:t>amount of thinking, </a:t>
            </a:r>
            <a:r>
              <a:rPr lang="en-AU" dirty="0" smtClean="0"/>
              <a:t> intuition</a:t>
            </a:r>
            <a:r>
              <a:rPr lang="en-AU" dirty="0" smtClean="0"/>
              <a:t>, feelings, </a:t>
            </a:r>
            <a:r>
              <a:rPr lang="en-AU" dirty="0" smtClean="0"/>
              <a:t>creativity, emoting, affective judgement </a:t>
            </a:r>
            <a:r>
              <a:rPr lang="en-AU" dirty="0" smtClean="0"/>
              <a:t>or collaboration works on </a:t>
            </a:r>
            <a:r>
              <a:rPr lang="en-AU" dirty="0" smtClean="0"/>
              <a:t>design situations </a:t>
            </a:r>
            <a:r>
              <a:rPr lang="en-AU" dirty="0" smtClean="0"/>
              <a:t>with 2 or more feedback loops</a:t>
            </a:r>
          </a:p>
          <a:p>
            <a:r>
              <a:rPr lang="en-GB" dirty="0" smtClean="0"/>
              <a:t>Current approaches to </a:t>
            </a:r>
            <a:r>
              <a:rPr lang="en-GB" dirty="0" err="1" smtClean="0"/>
              <a:t>D&amp;E</a:t>
            </a:r>
            <a:r>
              <a:rPr lang="en-GB" dirty="0" smtClean="0"/>
              <a:t> research and design methods typically do not apply to complex design situations.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dirty="0" smtClean="0"/>
              <a:t>directions </a:t>
            </a:r>
            <a:r>
              <a:rPr lang="en-GB" dirty="0" smtClean="0"/>
              <a:t>for </a:t>
            </a:r>
            <a:r>
              <a:rPr lang="en-GB" dirty="0" err="1" smtClean="0"/>
              <a:t>D&amp;E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Urgent need for new direction </a:t>
            </a:r>
            <a:r>
              <a:rPr lang="en-GB" dirty="0" smtClean="0"/>
              <a:t>in Design &amp; Emotion:</a:t>
            </a:r>
            <a:endParaRPr lang="en-GB" dirty="0" smtClean="0"/>
          </a:p>
          <a:p>
            <a:r>
              <a:rPr lang="en-GB" dirty="0" smtClean="0"/>
              <a:t>Redirect research funding </a:t>
            </a:r>
            <a:r>
              <a:rPr lang="en-GB" dirty="0" smtClean="0"/>
              <a:t>to develop </a:t>
            </a:r>
            <a:r>
              <a:rPr lang="en-GB" dirty="0" smtClean="0"/>
              <a:t>new ways to create design </a:t>
            </a:r>
            <a:r>
              <a:rPr lang="en-GB" dirty="0" smtClean="0"/>
              <a:t>guidelines</a:t>
            </a:r>
            <a:endParaRPr lang="en-GB" dirty="0" smtClean="0"/>
          </a:p>
          <a:p>
            <a:r>
              <a:rPr lang="en-GB" dirty="0" smtClean="0"/>
              <a:t>Develop new </a:t>
            </a:r>
            <a:r>
              <a:rPr lang="en-GB" dirty="0" smtClean="0"/>
              <a:t>forms of design </a:t>
            </a:r>
            <a:r>
              <a:rPr lang="en-GB" dirty="0" smtClean="0"/>
              <a:t>research and </a:t>
            </a:r>
            <a:r>
              <a:rPr lang="en-GB" dirty="0" smtClean="0"/>
              <a:t>practice for creating of </a:t>
            </a:r>
            <a:r>
              <a:rPr lang="en-GB" dirty="0" err="1" smtClean="0"/>
              <a:t>D&amp;E</a:t>
            </a:r>
            <a:r>
              <a:rPr lang="en-GB" dirty="0" smtClean="0"/>
              <a:t> design guidelines</a:t>
            </a:r>
          </a:p>
          <a:p>
            <a:r>
              <a:rPr lang="en-GB" dirty="0" smtClean="0"/>
              <a:t>Awareness that data about users and emotions </a:t>
            </a:r>
            <a:r>
              <a:rPr lang="en-GB" dirty="0" smtClean="0"/>
              <a:t>and existing  </a:t>
            </a:r>
            <a:r>
              <a:rPr lang="en-GB" dirty="0" err="1" smtClean="0"/>
              <a:t>D&amp;E</a:t>
            </a:r>
            <a:r>
              <a:rPr lang="en-GB" dirty="0" smtClean="0"/>
              <a:t> research are not </a:t>
            </a:r>
            <a:r>
              <a:rPr lang="en-GB" dirty="0" smtClean="0"/>
              <a:t>design </a:t>
            </a:r>
            <a:r>
              <a:rPr lang="en-GB" dirty="0" smtClean="0"/>
              <a:t>guidelines</a:t>
            </a:r>
            <a:endParaRPr lang="en-GB" dirty="0" smtClean="0"/>
          </a:p>
          <a:p>
            <a:r>
              <a:rPr lang="en-GB" dirty="0" smtClean="0"/>
              <a:t>Development of new forms of </a:t>
            </a:r>
            <a:r>
              <a:rPr lang="en-GB" dirty="0" err="1" smtClean="0"/>
              <a:t>D&amp;E</a:t>
            </a:r>
            <a:r>
              <a:rPr lang="en-GB" dirty="0" smtClean="0"/>
              <a:t>  research and design methods for complex design situations.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608512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4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4800" b="1" dirty="0" smtClean="0">
                <a:solidFill>
                  <a:srgbClr val="FF0000"/>
                </a:solidFill>
              </a:rPr>
              <a:t/>
            </a:r>
            <a:br>
              <a:rPr lang="en-GB" sz="48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Questions?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Dr Terence Love</a:t>
            </a:r>
            <a:b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t.love@love.com.au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of this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en-GB" dirty="0" smtClean="0"/>
              <a:t>2001 Analysis and prediction of Design &amp; Emotion field (</a:t>
            </a:r>
            <a:r>
              <a:rPr lang="en-GB" dirty="0" err="1" smtClean="0"/>
              <a:t>D&amp;E</a:t>
            </a:r>
            <a:r>
              <a:rPr lang="en-GB" dirty="0" smtClean="0"/>
              <a:t> conference, Loughborough)</a:t>
            </a:r>
          </a:p>
          <a:p>
            <a:endParaRPr lang="en-GB" dirty="0" smtClean="0"/>
          </a:p>
          <a:p>
            <a:r>
              <a:rPr lang="en-GB" dirty="0" smtClean="0"/>
              <a:t>2009  Critical analysis of </a:t>
            </a:r>
            <a:r>
              <a:rPr lang="en-GB" dirty="0" err="1" smtClean="0"/>
              <a:t>D&amp;E</a:t>
            </a:r>
            <a:r>
              <a:rPr lang="en-GB" dirty="0" smtClean="0"/>
              <a:t>  literature comparing history of </a:t>
            </a:r>
            <a:r>
              <a:rPr lang="en-GB" dirty="0" err="1" smtClean="0"/>
              <a:t>D&amp;E</a:t>
            </a:r>
            <a:r>
              <a:rPr lang="en-GB" dirty="0" smtClean="0"/>
              <a:t> with predictions of 2001 (IASDR conference, Seoul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Helpful comments by Don Norman and Paul Hekkert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</a:t>
            </a:r>
            <a:r>
              <a:rPr lang="en-GB" dirty="0" smtClean="0"/>
              <a:t>‘gaps’ in Design &amp; Emotion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Two </a:t>
            </a:r>
            <a:r>
              <a:rPr lang="en-GB" dirty="0" smtClean="0"/>
              <a:t>issues </a:t>
            </a:r>
            <a:r>
              <a:rPr lang="en-GB" dirty="0" smtClean="0"/>
              <a:t>cause </a:t>
            </a:r>
            <a:r>
              <a:rPr lang="en-GB" dirty="0" smtClean="0"/>
              <a:t>Design and Emotion design </a:t>
            </a:r>
            <a:r>
              <a:rPr lang="en-GB" dirty="0" smtClean="0"/>
              <a:t>failures: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7030A0"/>
                </a:solidFill>
              </a:rPr>
              <a:t>Design guideline ‘gap</a:t>
            </a:r>
            <a:r>
              <a:rPr lang="en-GB" dirty="0" smtClean="0">
                <a:solidFill>
                  <a:srgbClr val="7030A0"/>
                </a:solidFill>
              </a:rPr>
              <a:t>’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2 Feedback Loop Limitation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Two primary purposes of design research are: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Guidelines</a:t>
            </a:r>
            <a:r>
              <a:rPr lang="en-US" dirty="0" smtClean="0"/>
              <a:t> for producing specific design outcomes</a:t>
            </a:r>
          </a:p>
          <a:p>
            <a:r>
              <a:rPr lang="en-US" dirty="0" smtClean="0"/>
              <a:t>Prediction of  </a:t>
            </a:r>
            <a:r>
              <a:rPr lang="en-US" dirty="0" smtClean="0">
                <a:solidFill>
                  <a:srgbClr val="FF0000"/>
                </a:solidFill>
              </a:rPr>
              <a:t>behaviours</a:t>
            </a:r>
            <a:r>
              <a:rPr lang="en-US" dirty="0" smtClean="0"/>
              <a:t> </a:t>
            </a:r>
            <a:r>
              <a:rPr lang="en-US" dirty="0" smtClean="0"/>
              <a:t>resulting from design outcomes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 Design and Emotion research cannot fulfill these two tasks it is useless to designers.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important?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If </a:t>
            </a:r>
            <a:r>
              <a:rPr lang="en-US" dirty="0" smtClean="0"/>
              <a:t>Design &amp; Emotion  research doesn’t </a:t>
            </a:r>
            <a:r>
              <a:rPr lang="en-US" dirty="0" err="1" smtClean="0"/>
              <a:t>fulfil</a:t>
            </a:r>
            <a:r>
              <a:rPr lang="en-US" dirty="0" smtClean="0"/>
              <a:t> these </a:t>
            </a:r>
            <a:r>
              <a:rPr lang="en-US" dirty="0" smtClean="0"/>
              <a:t>two tasks  </a:t>
            </a:r>
            <a:r>
              <a:rPr lang="en-US" dirty="0" smtClean="0"/>
              <a:t>or gives </a:t>
            </a:r>
            <a:r>
              <a:rPr lang="en-US" dirty="0" smtClean="0"/>
              <a:t>the wrong answers </a:t>
            </a:r>
            <a:r>
              <a:rPr lang="en-US" dirty="0" smtClean="0"/>
              <a:t>then: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Design </a:t>
            </a:r>
            <a:r>
              <a:rPr lang="en-US" dirty="0" smtClean="0"/>
              <a:t>failures</a:t>
            </a:r>
            <a:endParaRPr lang="en-US" dirty="0" smtClean="0"/>
          </a:p>
          <a:p>
            <a:r>
              <a:rPr lang="en-US" dirty="0" smtClean="0"/>
              <a:t>Disasters and losses for </a:t>
            </a:r>
            <a:r>
              <a:rPr lang="en-US" dirty="0" smtClean="0"/>
              <a:t>users</a:t>
            </a:r>
            <a:endParaRPr lang="en-US" dirty="0" smtClean="0"/>
          </a:p>
          <a:p>
            <a:r>
              <a:rPr lang="en-US" dirty="0" smtClean="0"/>
              <a:t>Financial claims against designers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Guidelines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role of design guidelines is to direct design decisions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Design guidelines </a:t>
            </a:r>
            <a:r>
              <a:rPr lang="en-US" b="1" dirty="0" smtClean="0">
                <a:solidFill>
                  <a:srgbClr val="FF0000"/>
                </a:solidFill>
              </a:rPr>
              <a:t>specify</a:t>
            </a:r>
            <a:r>
              <a:rPr lang="en-US" dirty="0" smtClean="0"/>
              <a:t> </a:t>
            </a:r>
            <a:r>
              <a:rPr lang="en-US" dirty="0" smtClean="0"/>
              <a:t>elements of </a:t>
            </a:r>
            <a:r>
              <a:rPr lang="en-US" dirty="0" smtClean="0"/>
              <a:t>design solutions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To </a:t>
            </a:r>
            <a:r>
              <a:rPr lang="en-US" dirty="0" smtClean="0"/>
              <a:t>be effective, design guidelines must be concrete and </a:t>
            </a:r>
            <a:r>
              <a:rPr lang="en-US" dirty="0" smtClean="0"/>
              <a:t>specific. </a:t>
            </a:r>
            <a:endParaRPr lang="en-US" dirty="0" smtClean="0"/>
          </a:p>
          <a:p>
            <a:pPr lvl="1"/>
            <a:r>
              <a:rPr lang="en-GB" i="1" dirty="0" smtClean="0"/>
              <a:t>U</a:t>
            </a:r>
            <a:r>
              <a:rPr lang="en-GB" i="1" dirty="0" smtClean="0"/>
              <a:t>se </a:t>
            </a:r>
            <a:r>
              <a:rPr lang="en-GB" i="1" dirty="0" smtClean="0"/>
              <a:t>this font, with this leading and place the text in this </a:t>
            </a:r>
            <a:r>
              <a:rPr lang="en-GB" i="1" dirty="0" smtClean="0"/>
              <a:t>way</a:t>
            </a:r>
          </a:p>
          <a:p>
            <a:pPr lvl="1"/>
            <a:r>
              <a:rPr lang="en-GB" i="1" dirty="0" smtClean="0"/>
              <a:t>D</a:t>
            </a:r>
            <a:r>
              <a:rPr lang="en-GB" i="1" dirty="0" smtClean="0"/>
              <a:t>isplay images with </a:t>
            </a:r>
            <a:r>
              <a:rPr lang="en-GB" i="1" dirty="0" smtClean="0"/>
              <a:t>this kind of pan and zoom at these </a:t>
            </a:r>
            <a:r>
              <a:rPr lang="en-GB" i="1" dirty="0" smtClean="0"/>
              <a:t>timings</a:t>
            </a:r>
            <a:endParaRPr lang="en-GB" dirty="0" smtClean="0"/>
          </a:p>
          <a:p>
            <a:pPr lvl="1"/>
            <a:r>
              <a:rPr lang="en-GB" i="1" dirty="0" smtClean="0"/>
              <a:t>Use a maximum </a:t>
            </a:r>
            <a:r>
              <a:rPr lang="en-GB" i="1" dirty="0" smtClean="0"/>
              <a:t>piston speed </a:t>
            </a:r>
            <a:r>
              <a:rPr lang="en-GB" i="1" dirty="0" smtClean="0"/>
              <a:t>of </a:t>
            </a:r>
            <a:r>
              <a:rPr lang="en-GB" i="1" dirty="0" smtClean="0"/>
              <a:t>30 </a:t>
            </a:r>
            <a:r>
              <a:rPr lang="en-GB" i="1" dirty="0" smtClean="0"/>
              <a:t>m/s for these materials </a:t>
            </a:r>
          </a:p>
          <a:p>
            <a:pPr lvl="1"/>
            <a:r>
              <a:rPr lang="en-GB" dirty="0" smtClean="0"/>
              <a:t>T</a:t>
            </a:r>
            <a:r>
              <a:rPr lang="en-GB" i="1" dirty="0" smtClean="0"/>
              <a:t>he </a:t>
            </a:r>
            <a:r>
              <a:rPr lang="en-GB" i="1" dirty="0" smtClean="0"/>
              <a:t>optimal layout for </a:t>
            </a:r>
            <a:r>
              <a:rPr lang="en-GB" i="1" dirty="0" smtClean="0"/>
              <a:t>this kind of circuit is as shown</a:t>
            </a:r>
            <a:r>
              <a:rPr lang="en-GB" dirty="0" smtClean="0"/>
              <a:t>’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and design guidelines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3736072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Implicit claim in </a:t>
            </a:r>
            <a:r>
              <a:rPr lang="en-GB" dirty="0" err="1" smtClean="0"/>
              <a:t>D&amp;E</a:t>
            </a:r>
            <a:r>
              <a:rPr lang="en-GB" dirty="0" smtClean="0"/>
              <a:t> literature is:</a:t>
            </a:r>
          </a:p>
          <a:p>
            <a:pPr algn="ctr">
              <a:buNone/>
            </a:pPr>
            <a:r>
              <a:rPr lang="en-GB" dirty="0" smtClean="0"/>
              <a:t>Design and Emotion research</a:t>
            </a:r>
            <a:r>
              <a:rPr lang="en-GB" dirty="0" smtClean="0"/>
              <a:t> benefits designers because it provides design </a:t>
            </a:r>
            <a:r>
              <a:rPr lang="en-GB" dirty="0" smtClean="0"/>
              <a:t>guidelines </a:t>
            </a:r>
          </a:p>
          <a:p>
            <a:pPr algn="ctr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Evidence – the D &amp; E research literature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Literature review indicates w</a:t>
            </a:r>
            <a:r>
              <a:rPr lang="en-GB" dirty="0" smtClean="0"/>
              <a:t>idespread </a:t>
            </a:r>
            <a:r>
              <a:rPr lang="en-GB" dirty="0" smtClean="0"/>
              <a:t>failure to create design guidelines from D&amp; E research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This problem has been ‘hidden in full </a:t>
            </a:r>
            <a:r>
              <a:rPr lang="en-GB" dirty="0" smtClean="0"/>
              <a:t>view</a:t>
            </a:r>
            <a:r>
              <a:rPr lang="en-GB" dirty="0" smtClean="0"/>
              <a:t>’</a:t>
            </a:r>
          </a:p>
          <a:p>
            <a:pPr lvl="1"/>
            <a:r>
              <a:rPr lang="en-GB" dirty="0" smtClean="0"/>
              <a:t>Confusion between ‘</a:t>
            </a:r>
            <a:r>
              <a:rPr lang="en-GB" dirty="0" smtClean="0"/>
              <a:t>information given </a:t>
            </a:r>
            <a:r>
              <a:rPr lang="en-GB" dirty="0" smtClean="0"/>
              <a:t>to designers’ and ‘</a:t>
            </a:r>
            <a:r>
              <a:rPr lang="en-GB" dirty="0" smtClean="0"/>
              <a:t>information </a:t>
            </a:r>
            <a:r>
              <a:rPr lang="en-GB" dirty="0" smtClean="0"/>
              <a:t>to guide design decisions.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Evidence: Design &amp; Emotion website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An </a:t>
            </a:r>
            <a:r>
              <a:rPr lang="en-GB" dirty="0" smtClean="0"/>
              <a:t>easy </a:t>
            </a:r>
            <a:r>
              <a:rPr lang="en-GB" dirty="0" smtClean="0"/>
              <a:t>to access example </a:t>
            </a:r>
            <a:r>
              <a:rPr lang="en-GB" dirty="0" smtClean="0"/>
              <a:t>are the  ‘tools and methods’ </a:t>
            </a:r>
            <a:r>
              <a:rPr lang="en-GB" dirty="0" smtClean="0"/>
              <a:t>on the </a:t>
            </a:r>
            <a:r>
              <a:rPr lang="en-GB" dirty="0" err="1" smtClean="0"/>
              <a:t>D&amp;E</a:t>
            </a:r>
            <a:r>
              <a:rPr lang="en-GB" dirty="0" smtClean="0"/>
              <a:t> society website</a:t>
            </a:r>
            <a:r>
              <a:rPr lang="en-GB" dirty="0" smtClean="0"/>
              <a:t>. </a:t>
            </a:r>
            <a:r>
              <a:rPr lang="en-GB" dirty="0" smtClean="0">
                <a:hlinkClick r:id="rId2"/>
              </a:rPr>
              <a:t>www.designandemotion.org</a:t>
            </a:r>
            <a:r>
              <a:rPr lang="en-GB" dirty="0" smtClean="0"/>
              <a:t>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None of the </a:t>
            </a:r>
            <a:r>
              <a:rPr lang="en-GB" dirty="0" err="1" smtClean="0"/>
              <a:t>D&amp;E</a:t>
            </a:r>
            <a:r>
              <a:rPr lang="en-GB" dirty="0" smtClean="0"/>
              <a:t>  research methods result in design guidelines.  </a:t>
            </a:r>
          </a:p>
          <a:p>
            <a:r>
              <a:rPr lang="en-GB" dirty="0" smtClean="0"/>
              <a:t>‘</a:t>
            </a:r>
            <a:r>
              <a:rPr lang="en-GB" dirty="0" smtClean="0"/>
              <a:t>Cabinet’– data collection method</a:t>
            </a:r>
          </a:p>
          <a:p>
            <a:r>
              <a:rPr lang="en-GB" dirty="0" smtClean="0"/>
              <a:t>‘Vision in Product Design’– idea generation method/ business process flowchart</a:t>
            </a:r>
          </a:p>
          <a:p>
            <a:r>
              <a:rPr lang="en-GB" dirty="0" smtClean="0"/>
              <a:t>All the ‘design research methods on the </a:t>
            </a:r>
            <a:r>
              <a:rPr lang="en-GB" dirty="0" err="1" smtClean="0"/>
              <a:t>D&amp;E</a:t>
            </a:r>
            <a:r>
              <a:rPr lang="en-GB" dirty="0" smtClean="0"/>
              <a:t>  website show the ‘design guideline gap’ except the </a:t>
            </a:r>
            <a:r>
              <a:rPr lang="en-GB" dirty="0" err="1" smtClean="0"/>
              <a:t>Kn6</a:t>
            </a:r>
            <a:r>
              <a:rPr lang="en-GB" dirty="0" smtClean="0"/>
              <a:t> </a:t>
            </a:r>
            <a:r>
              <a:rPr lang="en-GB" dirty="0" err="1" smtClean="0"/>
              <a:t>IBV</a:t>
            </a:r>
            <a:r>
              <a:rPr lang="en-GB" dirty="0" smtClean="0"/>
              <a:t> </a:t>
            </a:r>
            <a:r>
              <a:rPr lang="en-GB" dirty="0" err="1" smtClean="0"/>
              <a:t>Kansei</a:t>
            </a:r>
            <a:r>
              <a:rPr lang="en-GB" dirty="0" smtClean="0"/>
              <a:t> method – an attempt at brute force linking user info to gross design elements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14367C-AFB0-424C-87E5-110AD510D9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1776</TotalTime>
  <Words>693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Design Guideline Gap and 2 Feedback Loop Limitation</vt:lpstr>
      <vt:lpstr>History of this research</vt:lpstr>
      <vt:lpstr>Two ‘gaps’ in Design &amp; Emotion</vt:lpstr>
      <vt:lpstr>Slide 4</vt:lpstr>
      <vt:lpstr>Why important?</vt:lpstr>
      <vt:lpstr>Design Guidelines</vt:lpstr>
      <vt:lpstr>Research and design guidelines</vt:lpstr>
      <vt:lpstr>Evidence – the D &amp; E research literature</vt:lpstr>
      <vt:lpstr>Evidence: Design &amp; Emotion website</vt:lpstr>
      <vt:lpstr>2 Feedback Loop Limitation</vt:lpstr>
      <vt:lpstr>D&amp;E research applies only to ‘simple’ design situations - </vt:lpstr>
      <vt:lpstr>‘Simple’ design situation</vt:lpstr>
      <vt:lpstr>‘Complicated’ design situation</vt:lpstr>
      <vt:lpstr>‘Complex’ design situation</vt:lpstr>
      <vt:lpstr>Another ‘complex’ design situation</vt:lpstr>
      <vt:lpstr>Design &amp; Emotion and ‘complex’ design</vt:lpstr>
      <vt:lpstr>2 Feedback Loop Limitation</vt:lpstr>
      <vt:lpstr>New directions for D&amp;E </vt:lpstr>
      <vt:lpstr>  Questions?  Dr Terence Love t.love@love.com.au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EARTH</dc:title>
  <dc:subject/>
  <dc:creator>tlove</dc:creator>
  <cp:keywords/>
  <dc:description/>
  <cp:lastModifiedBy>tlove</cp:lastModifiedBy>
  <cp:revision>18</cp:revision>
  <dcterms:created xsi:type="dcterms:W3CDTF">2010-10-03T23:06:28Z</dcterms:created>
  <dcterms:modified xsi:type="dcterms:W3CDTF">2010-10-06T07:01:51Z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TC010336793</vt:lpwstr>
  </property>
</Properties>
</file>