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406020"/>
            <a:ext cx="6172199" cy="2251579"/>
          </a:xfrm>
        </p:spPr>
        <p:txBody>
          <a:bodyPr lIns="0" rIns="0" anchor="t">
            <a:noAutofit/>
          </a:bodyPr>
          <a:lstStyle>
            <a:lvl1pPr>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1066800" y="3905864"/>
            <a:ext cx="6172200" cy="1123336"/>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B2F72B62-9153-4131-A34D-4B31DACE0916}" type="datetimeFigureOut">
              <a:rPr lang="en-AU" smtClean="0"/>
              <a:t>4/12/2013</a:t>
            </a:fld>
            <a:endParaRPr lang="en-AU"/>
          </a:p>
        </p:txBody>
      </p:sp>
      <p:sp>
        <p:nvSpPr>
          <p:cNvPr id="8" name="Slide Number Placeholder 7"/>
          <p:cNvSpPr>
            <a:spLocks noGrp="1"/>
          </p:cNvSpPr>
          <p:nvPr>
            <p:ph type="sldNum" sz="quarter" idx="11"/>
          </p:nvPr>
        </p:nvSpPr>
        <p:spPr/>
        <p:txBody>
          <a:bodyPr/>
          <a:lstStyle/>
          <a:p>
            <a:fld id="{DB845021-D920-4E65-A4B8-4596F4977984}" type="slidenum">
              <a:rPr lang="en-AU" smtClean="0"/>
              <a:t>‹#›</a:t>
            </a:fld>
            <a:endParaRPr lang="en-AU"/>
          </a:p>
        </p:txBody>
      </p:sp>
      <p:sp>
        <p:nvSpPr>
          <p:cNvPr id="9" name="Footer Placeholder 8"/>
          <p:cNvSpPr>
            <a:spLocks noGrp="1"/>
          </p:cNvSpPr>
          <p:nvPr>
            <p:ph type="ftr" sz="quarter" idx="12"/>
          </p:nvPr>
        </p:nvSpPr>
        <p:spPr/>
        <p:txBody>
          <a:bodyPr/>
          <a:lstStyle/>
          <a:p>
            <a:endParaRPr lang="en-AU"/>
          </a:p>
        </p:txBody>
      </p:sp>
      <p:pic>
        <p:nvPicPr>
          <p:cNvPr id="1026" name="Picture 2" descr="Sellenger Centre for Research in Law, Justice and Social Chang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20272" y="6093296"/>
            <a:ext cx="2009775" cy="6096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footer-logo"/>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23529" y="5554343"/>
            <a:ext cx="936104" cy="114855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3206"/>
            <a:ext cx="9144000" cy="329450"/>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454400" y="1554480"/>
            <a:ext cx="4222308" cy="388620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F72B62-9153-4131-A34D-4B31DACE0916}" type="datetimeFigureOut">
              <a:rPr lang="en-AU" smtClean="0"/>
              <a:t>4/12/2013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B845021-D920-4E65-A4B8-4596F4977984}" type="slidenum">
              <a:rPr lang="en-AU" smtClean="0"/>
              <a:t>‹#›</a:t>
            </a:fld>
            <a:endParaRPr lang="en-A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69848" y="1554480"/>
            <a:ext cx="2075688" cy="3886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456432" y="1554480"/>
            <a:ext cx="4224528" cy="3886200"/>
          </a:xfrm>
        </p:spPr>
        <p:txBody>
          <a:bodyPr vert="eaVe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F72B62-9153-4131-A34D-4B31DACE0916}" type="datetimeFigureOut">
              <a:rPr lang="en-AU" smtClean="0"/>
              <a:t>4/12/2013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B845021-D920-4E65-A4B8-4596F4977984}" type="slidenum">
              <a:rPr lang="en-AU" smtClean="0"/>
              <a:t>‹#›</a:t>
            </a:fld>
            <a:endParaRPr lang="en-A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3456432" y="1545336"/>
            <a:ext cx="4859984" cy="3886200"/>
          </a:xfrm>
        </p:spPr>
        <p:txBody>
          <a:bodyPr>
            <a:normAutofit/>
          </a:bodyPr>
          <a:lstStyle>
            <a:lvl1pPr>
              <a:defRPr sz="2800"/>
            </a:lvl1pPr>
            <a:lvl2pPr>
              <a:defRPr sz="2800"/>
            </a:lvl2pPr>
            <a:lvl3pPr>
              <a:defRPr sz="2800"/>
            </a:lvl3pPr>
            <a:lvl4pPr>
              <a:defRPr sz="2800"/>
            </a:lvl4pPr>
            <a:lvl5pPr>
              <a:defRPr sz="2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Slide Number Placeholder 9"/>
          <p:cNvSpPr>
            <a:spLocks noGrp="1"/>
          </p:cNvSpPr>
          <p:nvPr>
            <p:ph type="sldNum" sz="quarter" idx="15"/>
          </p:nvPr>
        </p:nvSpPr>
        <p:spPr/>
        <p:txBody>
          <a:bodyPr/>
          <a:lstStyle/>
          <a:p>
            <a:fld id="{DB845021-D920-4E65-A4B8-4596F4977984}" type="slidenum">
              <a:rPr lang="en-AU" smtClean="0"/>
              <a:t>‹#›</a:t>
            </a:fld>
            <a:endParaRPr lang="en-AU"/>
          </a:p>
        </p:txBody>
      </p:sp>
      <p:sp>
        <p:nvSpPr>
          <p:cNvPr id="12" name="Title 11"/>
          <p:cNvSpPr>
            <a:spLocks noGrp="1"/>
          </p:cNvSpPr>
          <p:nvPr>
            <p:ph type="title"/>
          </p:nvPr>
        </p:nvSpPr>
        <p:spPr/>
        <p:txBody>
          <a:bodyPr>
            <a:normAutofit/>
          </a:bodyPr>
          <a:lstStyle>
            <a:lvl1pPr>
              <a:defRPr sz="2400"/>
            </a:lvl1pPr>
          </a:lstStyle>
          <a:p>
            <a:r>
              <a:rPr lang="en-US" dirty="0" smtClean="0"/>
              <a:t>Click to edit Master title style</a:t>
            </a:r>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206"/>
            <a:ext cx="9144000" cy="329450"/>
          </a:xfrm>
          <a:prstGeom prst="rect">
            <a:avLst/>
          </a:prstGeom>
        </p:spPr>
      </p:pic>
      <p:pic>
        <p:nvPicPr>
          <p:cNvPr id="13" name="Picture 2" descr="Sellenger Centre for Research in Law, Justice and Social Change"/>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170737" y="6175451"/>
            <a:ext cx="1865759" cy="565917"/>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footer-logo"/>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07504" y="5576473"/>
            <a:ext cx="1008112" cy="12369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9848" y="1472184"/>
            <a:ext cx="6172200" cy="2130552"/>
          </a:xfrm>
        </p:spPr>
        <p:txBody>
          <a:bodyPr anchor="t">
            <a:noAutofit/>
          </a:bodyPr>
          <a:lstStyle>
            <a:lvl1pPr algn="l">
              <a:defRPr sz="48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1069848" y="3886200"/>
            <a:ext cx="6172200" cy="914400"/>
          </a:xfrm>
        </p:spPr>
        <p:txBody>
          <a:bodyPr anchor="t">
            <a:normAutofit/>
          </a:bodyPr>
          <a:lstStyle>
            <a:lvl1pPr marL="0" indent="0">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B2F72B62-9153-4131-A34D-4B31DACE0916}" type="datetimeFigureOut">
              <a:rPr lang="en-AU" smtClean="0"/>
              <a:t>4/12/2013</a:t>
            </a:fld>
            <a:endParaRPr lang="en-AU"/>
          </a:p>
        </p:txBody>
      </p:sp>
      <p:sp>
        <p:nvSpPr>
          <p:cNvPr id="8" name="Slide Number Placeholder 7"/>
          <p:cNvSpPr>
            <a:spLocks noGrp="1"/>
          </p:cNvSpPr>
          <p:nvPr>
            <p:ph type="sldNum" sz="quarter" idx="11"/>
          </p:nvPr>
        </p:nvSpPr>
        <p:spPr/>
        <p:txBody>
          <a:bodyPr/>
          <a:lstStyle/>
          <a:p>
            <a:fld id="{DB845021-D920-4E65-A4B8-4596F4977984}" type="slidenum">
              <a:rPr lang="en-AU" smtClean="0"/>
              <a:t>‹#›</a:t>
            </a:fld>
            <a:endParaRPr lang="en-AU"/>
          </a:p>
        </p:txBody>
      </p:sp>
      <p:sp>
        <p:nvSpPr>
          <p:cNvPr id="9" name="Footer Placeholder 8"/>
          <p:cNvSpPr>
            <a:spLocks noGrp="1"/>
          </p:cNvSpPr>
          <p:nvPr>
            <p:ph type="ftr" sz="quarter" idx="12"/>
          </p:nvPr>
        </p:nvSpPr>
        <p:spPr/>
        <p:txBody>
          <a:bodyPr/>
          <a:lstStyle/>
          <a:p>
            <a:endParaRPr lang="en-A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93776" y="609600"/>
            <a:ext cx="3616325" cy="1066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486998" y="1915859"/>
            <a:ext cx="3646966" cy="2881426"/>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6754" y="1915881"/>
            <a:ext cx="3639311" cy="2881398"/>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0"/>
          </p:nvPr>
        </p:nvSpPr>
        <p:spPr/>
        <p:txBody>
          <a:bodyPr/>
          <a:lstStyle/>
          <a:p>
            <a:fld id="{B2F72B62-9153-4131-A34D-4B31DACE0916}" type="datetimeFigureOut">
              <a:rPr lang="en-AU" smtClean="0"/>
              <a:t>4/12/2013</a:t>
            </a:fld>
            <a:endParaRPr lang="en-AU"/>
          </a:p>
        </p:txBody>
      </p:sp>
      <p:sp>
        <p:nvSpPr>
          <p:cNvPr id="10" name="Slide Number Placeholder 9"/>
          <p:cNvSpPr>
            <a:spLocks noGrp="1"/>
          </p:cNvSpPr>
          <p:nvPr>
            <p:ph type="sldNum" sz="quarter" idx="11"/>
          </p:nvPr>
        </p:nvSpPr>
        <p:spPr/>
        <p:txBody>
          <a:bodyPr/>
          <a:lstStyle/>
          <a:p>
            <a:fld id="{DB845021-D920-4E65-A4B8-4596F4977984}" type="slidenum">
              <a:rPr lang="en-AU" smtClean="0"/>
              <a:t>‹#›</a:t>
            </a:fld>
            <a:endParaRPr lang="en-AU"/>
          </a:p>
        </p:txBody>
      </p:sp>
      <p:sp>
        <p:nvSpPr>
          <p:cNvPr id="11" name="Footer Placeholder 10"/>
          <p:cNvSpPr>
            <a:spLocks noGrp="1"/>
          </p:cNvSpPr>
          <p:nvPr>
            <p:ph type="ftr" sz="quarter" idx="12"/>
          </p:nvPr>
        </p:nvSpPr>
        <p:spPr>
          <a:xfrm>
            <a:off x="493776" y="6356350"/>
            <a:ext cx="5102352" cy="365125"/>
          </a:xfrm>
        </p:spPr>
        <p:txBody>
          <a:bodyPr/>
          <a:lstStyle/>
          <a:p>
            <a:endParaRPr lang="en-AU"/>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3776" y="609600"/>
            <a:ext cx="3615734" cy="1066799"/>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95301" y="1916113"/>
            <a:ext cx="3638550" cy="646112"/>
          </a:xfrm>
        </p:spPr>
        <p:txBody>
          <a:bodyPr anchor="t">
            <a:normAutofit/>
          </a:bodyPr>
          <a:lstStyle>
            <a:lvl1pPr marL="0" indent="0">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860676"/>
            <a:ext cx="3638550" cy="2882899"/>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2625" y="1916113"/>
            <a:ext cx="3660775" cy="646112"/>
          </a:xfrm>
        </p:spPr>
        <p:txBody>
          <a:bodyPr anchor="t">
            <a:normAutofit/>
          </a:bodyPr>
          <a:lstStyle>
            <a:lvl1pPr marL="0" indent="0">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92626" y="2860676"/>
            <a:ext cx="3651250" cy="2882900"/>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9"/>
          <p:cNvSpPr>
            <a:spLocks noGrp="1"/>
          </p:cNvSpPr>
          <p:nvPr>
            <p:ph type="dt" sz="half" idx="10"/>
          </p:nvPr>
        </p:nvSpPr>
        <p:spPr/>
        <p:txBody>
          <a:bodyPr/>
          <a:lstStyle/>
          <a:p>
            <a:fld id="{B2F72B62-9153-4131-A34D-4B31DACE0916}" type="datetimeFigureOut">
              <a:rPr lang="en-AU" smtClean="0"/>
              <a:t>4/12/2013</a:t>
            </a:fld>
            <a:endParaRPr lang="en-AU"/>
          </a:p>
        </p:txBody>
      </p:sp>
      <p:sp>
        <p:nvSpPr>
          <p:cNvPr id="11" name="Slide Number Placeholder 10"/>
          <p:cNvSpPr>
            <a:spLocks noGrp="1"/>
          </p:cNvSpPr>
          <p:nvPr>
            <p:ph type="sldNum" sz="quarter" idx="11"/>
          </p:nvPr>
        </p:nvSpPr>
        <p:spPr/>
        <p:txBody>
          <a:bodyPr/>
          <a:lstStyle/>
          <a:p>
            <a:fld id="{DB845021-D920-4E65-A4B8-4596F4977984}" type="slidenum">
              <a:rPr lang="en-AU" smtClean="0"/>
              <a:t>‹#›</a:t>
            </a:fld>
            <a:endParaRPr lang="en-AU"/>
          </a:p>
        </p:txBody>
      </p:sp>
      <p:sp>
        <p:nvSpPr>
          <p:cNvPr id="12" name="Footer Placeholder 11"/>
          <p:cNvSpPr>
            <a:spLocks noGrp="1"/>
          </p:cNvSpPr>
          <p:nvPr>
            <p:ph type="ftr" sz="quarter" idx="12"/>
          </p:nvPr>
        </p:nvSpPr>
        <p:spPr>
          <a:xfrm>
            <a:off x="493776" y="6356350"/>
            <a:ext cx="5102352" cy="365125"/>
          </a:xfrm>
        </p:spPr>
        <p:txBody>
          <a:bodyPr/>
          <a:lstStyle/>
          <a:p>
            <a:endParaRPr lang="en-AU"/>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7162800" y="1551543"/>
            <a:ext cx="1828800" cy="365125"/>
          </a:xfrm>
        </p:spPr>
        <p:txBody>
          <a:bodyPr/>
          <a:lstStyle/>
          <a:p>
            <a:fld id="{B2F72B62-9153-4131-A34D-4B31DACE0916}" type="datetimeFigureOut">
              <a:rPr lang="en-AU" smtClean="0"/>
              <a:t>4/12/2013</a:t>
            </a:fld>
            <a:endParaRPr lang="en-AU"/>
          </a:p>
        </p:txBody>
      </p:sp>
      <p:sp>
        <p:nvSpPr>
          <p:cNvPr id="5" name="Title 4"/>
          <p:cNvSpPr>
            <a:spLocks noGrp="1"/>
          </p:cNvSpPr>
          <p:nvPr>
            <p:ph type="title"/>
          </p:nvPr>
        </p:nvSpPr>
        <p:spPr/>
        <p:txBody>
          <a:bodyPr/>
          <a:lstStyle/>
          <a:p>
            <a:r>
              <a:rPr lang="en-US" smtClean="0"/>
              <a:t>Click to edit Master title style</a:t>
            </a:r>
            <a:endParaRPr lang="en-US" dirty="0"/>
          </a:p>
        </p:txBody>
      </p:sp>
      <p:sp>
        <p:nvSpPr>
          <p:cNvPr id="4" name="Slide Number Placeholder 3"/>
          <p:cNvSpPr>
            <a:spLocks noGrp="1"/>
          </p:cNvSpPr>
          <p:nvPr>
            <p:ph type="sldNum" sz="quarter" idx="11"/>
          </p:nvPr>
        </p:nvSpPr>
        <p:spPr/>
        <p:txBody>
          <a:bodyPr/>
          <a:lstStyle/>
          <a:p>
            <a:fld id="{DB845021-D920-4E65-A4B8-4596F4977984}" type="slidenum">
              <a:rPr lang="en-AU" smtClean="0"/>
              <a:t>‹#›</a:t>
            </a:fld>
            <a:endParaRPr lang="en-AU"/>
          </a:p>
        </p:txBody>
      </p:sp>
      <p:sp>
        <p:nvSpPr>
          <p:cNvPr id="6" name="Footer Placeholder 5"/>
          <p:cNvSpPr>
            <a:spLocks noGrp="1"/>
          </p:cNvSpPr>
          <p:nvPr>
            <p:ph type="ftr" sz="quarter" idx="12"/>
          </p:nvPr>
        </p:nvSpPr>
        <p:spPr/>
        <p:txBody>
          <a:bodyPr/>
          <a:lstStyle/>
          <a:p>
            <a:endParaRPr lang="en-A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F72B62-9153-4131-A34D-4B31DACE0916}" type="datetimeFigureOut">
              <a:rPr lang="en-AU" smtClean="0"/>
              <a:t>4/12/2013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DB845021-D920-4E65-A4B8-4596F4977984}" type="slidenum">
              <a:rPr lang="en-AU" smtClean="0"/>
              <a:t>‹#›</a:t>
            </a:fld>
            <a:endParaRPr lang="en-A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450" y="1920876"/>
            <a:ext cx="3654425" cy="2889249"/>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93776" y="606425"/>
            <a:ext cx="3629025" cy="1041400"/>
          </a:xfrm>
        </p:spPr>
        <p:txBody>
          <a:bodyPr anchor="t">
            <a:normAutofit/>
          </a:bodyPr>
          <a:lstStyle>
            <a:lvl1pPr algn="l">
              <a:defRPr sz="18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495300" y="1920875"/>
            <a:ext cx="3629025" cy="1812925"/>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B2F72B62-9153-4131-A34D-4B31DACE0916}" type="datetimeFigureOut">
              <a:rPr lang="en-AU" smtClean="0"/>
              <a:t>4/12/2013</a:t>
            </a:fld>
            <a:endParaRPr lang="en-AU"/>
          </a:p>
        </p:txBody>
      </p:sp>
      <p:sp>
        <p:nvSpPr>
          <p:cNvPr id="9" name="Slide Number Placeholder 8"/>
          <p:cNvSpPr>
            <a:spLocks noGrp="1"/>
          </p:cNvSpPr>
          <p:nvPr>
            <p:ph type="sldNum" sz="quarter" idx="11"/>
          </p:nvPr>
        </p:nvSpPr>
        <p:spPr/>
        <p:txBody>
          <a:bodyPr/>
          <a:lstStyle/>
          <a:p>
            <a:fld id="{DB845021-D920-4E65-A4B8-4596F4977984}" type="slidenum">
              <a:rPr lang="en-AU" smtClean="0"/>
              <a:t>‹#›</a:t>
            </a:fld>
            <a:endParaRPr lang="en-AU"/>
          </a:p>
        </p:txBody>
      </p:sp>
      <p:sp>
        <p:nvSpPr>
          <p:cNvPr id="10" name="Footer Placeholder 9"/>
          <p:cNvSpPr>
            <a:spLocks noGrp="1"/>
          </p:cNvSpPr>
          <p:nvPr>
            <p:ph type="ftr" sz="quarter" idx="12"/>
          </p:nvPr>
        </p:nvSpPr>
        <p:spPr>
          <a:xfrm>
            <a:off x="493776" y="6356350"/>
            <a:ext cx="5102352" cy="365125"/>
          </a:xfrm>
        </p:spPr>
        <p:txBody>
          <a:bodyPr/>
          <a:lstStyle/>
          <a:p>
            <a:endParaRPr lang="en-A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3776" y="600074"/>
            <a:ext cx="2074862" cy="1981201"/>
          </a:xfrm>
          <a:ln>
            <a:noFill/>
          </a:ln>
        </p:spPr>
        <p:txBody>
          <a:bodyPr anchor="t">
            <a:normAutofit/>
          </a:bodyPr>
          <a:lstStyle>
            <a:lvl1pPr algn="l">
              <a:defRPr sz="1800" b="0"/>
            </a:lvl1pPr>
          </a:lstStyle>
          <a:p>
            <a:r>
              <a:rPr lang="en-US" smtClean="0"/>
              <a:t>Click to edit Master title style</a:t>
            </a:r>
            <a:endParaRPr lang="en-US" dirty="0"/>
          </a:p>
        </p:txBody>
      </p:sp>
      <p:sp>
        <p:nvSpPr>
          <p:cNvPr id="3" name="Picture Placeholder 2"/>
          <p:cNvSpPr>
            <a:spLocks noGrp="1"/>
          </p:cNvSpPr>
          <p:nvPr>
            <p:ph type="pic" idx="1"/>
          </p:nvPr>
        </p:nvSpPr>
        <p:spPr>
          <a:xfrm>
            <a:off x="2963862" y="1650999"/>
            <a:ext cx="5627687" cy="42207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963862" y="614363"/>
            <a:ext cx="3741738" cy="909637"/>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B2F72B62-9153-4131-A34D-4B31DACE0916}" type="datetimeFigureOut">
              <a:rPr lang="en-AU" smtClean="0"/>
              <a:t>4/12/2013</a:t>
            </a:fld>
            <a:endParaRPr lang="en-AU"/>
          </a:p>
        </p:txBody>
      </p:sp>
      <p:sp>
        <p:nvSpPr>
          <p:cNvPr id="9" name="Slide Number Placeholder 8"/>
          <p:cNvSpPr>
            <a:spLocks noGrp="1"/>
          </p:cNvSpPr>
          <p:nvPr>
            <p:ph type="sldNum" sz="quarter" idx="11"/>
          </p:nvPr>
        </p:nvSpPr>
        <p:spPr/>
        <p:txBody>
          <a:bodyPr/>
          <a:lstStyle/>
          <a:p>
            <a:fld id="{DB845021-D920-4E65-A4B8-4596F4977984}" type="slidenum">
              <a:rPr lang="en-AU" smtClean="0"/>
              <a:t>‹#›</a:t>
            </a:fld>
            <a:endParaRPr lang="en-AU"/>
          </a:p>
        </p:txBody>
      </p:sp>
      <p:sp>
        <p:nvSpPr>
          <p:cNvPr id="10" name="Footer Placeholder 9"/>
          <p:cNvSpPr>
            <a:spLocks noGrp="1"/>
          </p:cNvSpPr>
          <p:nvPr>
            <p:ph type="ftr" sz="quarter" idx="12"/>
          </p:nvPr>
        </p:nvSpPr>
        <p:spPr>
          <a:xfrm>
            <a:off x="493776" y="6356350"/>
            <a:ext cx="5102352" cy="365125"/>
          </a:xfrm>
        </p:spPr>
        <p:txBody>
          <a:bodyPr/>
          <a:lstStyle/>
          <a:p>
            <a:endParaRPr lang="en-AU"/>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1554480"/>
            <a:ext cx="2073348" cy="197946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454400" y="1547036"/>
            <a:ext cx="4222308" cy="38862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162800" y="189468"/>
            <a:ext cx="1828800" cy="365125"/>
          </a:xfrm>
          <a:prstGeom prst="rect">
            <a:avLst/>
          </a:prstGeom>
        </p:spPr>
        <p:txBody>
          <a:bodyPr vert="horz" lIns="91440" tIns="45720" rIns="91440" bIns="45720" rtlCol="0" anchor="t"/>
          <a:lstStyle>
            <a:lvl1pPr algn="l">
              <a:defRPr sz="1200">
                <a:solidFill>
                  <a:schemeClr val="tx1">
                    <a:tint val="75000"/>
                  </a:schemeClr>
                </a:solidFill>
              </a:defRPr>
            </a:lvl1pPr>
          </a:lstStyle>
          <a:p>
            <a:fld id="{B2F72B62-9153-4131-A34D-4B31DACE0916}" type="datetimeFigureOut">
              <a:rPr lang="en-AU" smtClean="0"/>
              <a:t>4/12/2013</a:t>
            </a:fld>
            <a:endParaRPr lang="en-AU"/>
          </a:p>
        </p:txBody>
      </p:sp>
      <p:sp>
        <p:nvSpPr>
          <p:cNvPr id="5" name="Footer Placeholder 4"/>
          <p:cNvSpPr>
            <a:spLocks noGrp="1"/>
          </p:cNvSpPr>
          <p:nvPr>
            <p:ph type="ftr" sz="quarter" idx="3"/>
          </p:nvPr>
        </p:nvSpPr>
        <p:spPr>
          <a:xfrm>
            <a:off x="1069848" y="6356350"/>
            <a:ext cx="5102352" cy="365125"/>
          </a:xfrm>
          <a:prstGeom prst="rect">
            <a:avLst/>
          </a:prstGeom>
        </p:spPr>
        <p:txBody>
          <a:bodyPr vert="horz" lIns="91440" tIns="45720" rIns="91440" bIns="45720" rtlCol="0" anchor="t"/>
          <a:lstStyle>
            <a:lvl1pPr algn="l">
              <a:defRPr sz="1200">
                <a:solidFill>
                  <a:schemeClr val="tx1"/>
                </a:solidFill>
              </a:defRPr>
            </a:lvl1pPr>
          </a:lstStyle>
          <a:p>
            <a:endParaRPr lang="en-AU"/>
          </a:p>
        </p:txBody>
      </p:sp>
      <p:sp>
        <p:nvSpPr>
          <p:cNvPr id="6" name="Slide Number Placeholder 5"/>
          <p:cNvSpPr>
            <a:spLocks noGrp="1"/>
          </p:cNvSpPr>
          <p:nvPr>
            <p:ph type="sldNum" sz="quarter" idx="4"/>
          </p:nvPr>
        </p:nvSpPr>
        <p:spPr>
          <a:xfrm>
            <a:off x="7159752" y="6356350"/>
            <a:ext cx="1137684" cy="365125"/>
          </a:xfrm>
          <a:prstGeom prst="rect">
            <a:avLst/>
          </a:prstGeom>
        </p:spPr>
        <p:txBody>
          <a:bodyPr vert="horz" lIns="91440" tIns="45720" rIns="91440" bIns="45720" rtlCol="0" anchor="t"/>
          <a:lstStyle>
            <a:lvl1pPr algn="l">
              <a:defRPr sz="1200">
                <a:solidFill>
                  <a:schemeClr val="tx1">
                    <a:tint val="75000"/>
                  </a:schemeClr>
                </a:solidFill>
              </a:defRPr>
            </a:lvl1pPr>
          </a:lstStyle>
          <a:p>
            <a:fld id="{DB845021-D920-4E65-A4B8-4596F4977984}" type="slidenum">
              <a:rPr lang="en-AU" smtClean="0"/>
              <a:t>‹#›</a:t>
            </a:fld>
            <a:endParaRPr lang="en-A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spcBef>
          <a:spcPct val="0"/>
        </a:spcBef>
        <a:buNone/>
        <a:defRPr sz="18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designoutcrime.org/" TargetMode="Externa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designoutcrime.org/" TargetMode="External"/><Relationship Id="rId2" Type="http://schemas.openxmlformats.org/officeDocument/2006/relationships/hyperlink" Target="mailto:terry@designoutcrime.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124744"/>
            <a:ext cx="8496944" cy="2952328"/>
          </a:xfrm>
        </p:spPr>
        <p:txBody>
          <a:bodyPr/>
          <a:lstStyle/>
          <a:p>
            <a:r>
              <a:rPr lang="en-AU" sz="7200" dirty="0" smtClean="0"/>
              <a:t>CPTED</a:t>
            </a:r>
            <a:r>
              <a:rPr lang="en-AU" sz="3200" dirty="0" smtClean="0"/>
              <a:t/>
            </a:r>
            <a:br>
              <a:rPr lang="en-AU" sz="3200" dirty="0" smtClean="0"/>
            </a:br>
            <a:r>
              <a:rPr lang="en-AU" sz="2400" dirty="0" smtClean="0"/>
              <a:t>Origins </a:t>
            </a:r>
            <a:br>
              <a:rPr lang="en-AU" sz="2400" dirty="0" smtClean="0"/>
            </a:br>
            <a:r>
              <a:rPr lang="en-AU" sz="2400" dirty="0" smtClean="0"/>
              <a:t>successes </a:t>
            </a:r>
            <a:br>
              <a:rPr lang="en-AU" sz="2400" dirty="0" smtClean="0"/>
            </a:br>
            <a:r>
              <a:rPr lang="en-AU" sz="2400" dirty="0" smtClean="0"/>
              <a:t>challenges </a:t>
            </a:r>
            <a:r>
              <a:rPr lang="en-AU" sz="2400" dirty="0" smtClean="0"/>
              <a:t/>
            </a:r>
            <a:br>
              <a:rPr lang="en-AU" sz="2400" dirty="0" smtClean="0"/>
            </a:br>
            <a:r>
              <a:rPr lang="en-AU" sz="2400" dirty="0" smtClean="0"/>
              <a:t>new directions</a:t>
            </a:r>
            <a:r>
              <a:rPr lang="en-AU" sz="3200" dirty="0" smtClean="0"/>
              <a:t/>
            </a:r>
            <a:br>
              <a:rPr lang="en-AU" sz="3200" dirty="0" smtClean="0"/>
            </a:br>
            <a:r>
              <a:rPr lang="en-AU" sz="3200" dirty="0" smtClean="0"/>
              <a:t/>
            </a:r>
            <a:br>
              <a:rPr lang="en-AU" sz="3200" dirty="0" smtClean="0"/>
            </a:br>
            <a:endParaRPr lang="en-AU" sz="3200" dirty="0"/>
          </a:p>
        </p:txBody>
      </p:sp>
      <p:sp>
        <p:nvSpPr>
          <p:cNvPr id="3" name="Subtitle 2"/>
          <p:cNvSpPr>
            <a:spLocks noGrp="1"/>
          </p:cNvSpPr>
          <p:nvPr>
            <p:ph type="subTitle" idx="1"/>
          </p:nvPr>
        </p:nvSpPr>
        <p:spPr>
          <a:xfrm>
            <a:off x="467544" y="4077072"/>
            <a:ext cx="6771456" cy="1296144"/>
          </a:xfrm>
        </p:spPr>
        <p:txBody>
          <a:bodyPr>
            <a:normAutofit fontScale="92500" lnSpcReduction="20000"/>
          </a:bodyPr>
          <a:lstStyle/>
          <a:p>
            <a:r>
              <a:rPr lang="en-AU" sz="2200" dirty="0" smtClean="0"/>
              <a:t>Dr Terence </a:t>
            </a:r>
            <a:r>
              <a:rPr lang="en-AU" sz="2200" dirty="0" smtClean="0"/>
              <a:t>Love </a:t>
            </a:r>
          </a:p>
          <a:p>
            <a:endParaRPr lang="en-AU" sz="1100" dirty="0" smtClean="0"/>
          </a:p>
          <a:p>
            <a:r>
              <a:rPr lang="en-AU" sz="1700" dirty="0" smtClean="0"/>
              <a:t>Director</a:t>
            </a:r>
            <a:endParaRPr lang="en-AU" sz="1700" dirty="0" smtClean="0"/>
          </a:p>
          <a:p>
            <a:r>
              <a:rPr lang="en-AU" sz="1700" dirty="0" smtClean="0"/>
              <a:t>Design Out Crime Research Centre</a:t>
            </a:r>
          </a:p>
          <a:p>
            <a:r>
              <a:rPr lang="en-AU" sz="1700" dirty="0" smtClean="0">
                <a:hlinkClick r:id="rId2"/>
              </a:rPr>
              <a:t>www.designoutcrime.org</a:t>
            </a:r>
            <a:r>
              <a:rPr lang="en-AU" sz="1700" dirty="0" smtClean="0"/>
              <a:t> </a:t>
            </a:r>
            <a:endParaRPr lang="en-AU" sz="1700" dirty="0" smtClean="0"/>
          </a:p>
          <a:p>
            <a:endParaRPr lang="en-AU" dirty="0" smtClean="0"/>
          </a:p>
        </p:txBody>
      </p:sp>
      <p:pic>
        <p:nvPicPr>
          <p:cNvPr id="2050" name="Picture 2" descr="W:\LWS websites\designoutcrime.org mosso\Current site - rebuilt\www.designoutcrime.org\web\content\templates\ja_purity\images\header\cctv1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5976" y="620688"/>
            <a:ext cx="4441676" cy="7620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W:\LWS websites\designoutcrime.org mosso\Current site - rebuilt\www.designoutcrime.org\web\content\templates\ja_purity\images\header\header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9821350">
            <a:off x="4427985" y="3028729"/>
            <a:ext cx="4297660" cy="9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70975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059832" y="1124744"/>
            <a:ext cx="5904656" cy="3117437"/>
          </a:xfrm>
        </p:spPr>
        <p:txBody>
          <a:bodyPr/>
          <a:lstStyle/>
          <a:p>
            <a:r>
              <a:rPr lang="en-AU" sz="2400" dirty="0" smtClean="0"/>
              <a:t>Crime in social housing projects</a:t>
            </a:r>
          </a:p>
          <a:p>
            <a:r>
              <a:rPr lang="en-AU" sz="2400" dirty="0" smtClean="0"/>
              <a:t>Crime in public and semi-public spaces</a:t>
            </a:r>
          </a:p>
          <a:p>
            <a:r>
              <a:rPr lang="en-AU" sz="2400" dirty="0"/>
              <a:t>Architectural  modifications</a:t>
            </a:r>
          </a:p>
          <a:p>
            <a:r>
              <a:rPr lang="en-AU" sz="2400" dirty="0" smtClean="0"/>
              <a:t>Community self-protection</a:t>
            </a:r>
          </a:p>
          <a:p>
            <a:r>
              <a:rPr lang="en-AU" sz="2400" dirty="0" smtClean="0"/>
              <a:t>Defensible space</a:t>
            </a:r>
          </a:p>
          <a:p>
            <a:r>
              <a:rPr lang="en-AU" sz="2400" dirty="0" smtClean="0"/>
              <a:t>Mixed-use urban planning</a:t>
            </a:r>
          </a:p>
          <a:p>
            <a:endParaRPr lang="en-AU" dirty="0"/>
          </a:p>
        </p:txBody>
      </p:sp>
      <p:sp>
        <p:nvSpPr>
          <p:cNvPr id="3" name="Title 2"/>
          <p:cNvSpPr>
            <a:spLocks noGrp="1"/>
          </p:cNvSpPr>
          <p:nvPr>
            <p:ph type="title"/>
          </p:nvPr>
        </p:nvSpPr>
        <p:spPr>
          <a:xfrm>
            <a:off x="539552" y="980728"/>
            <a:ext cx="2160240" cy="2553218"/>
          </a:xfrm>
        </p:spPr>
        <p:txBody>
          <a:bodyPr>
            <a:normAutofit/>
          </a:bodyPr>
          <a:lstStyle/>
          <a:p>
            <a:r>
              <a:rPr lang="en-AU" sz="2800" dirty="0" smtClean="0"/>
              <a:t>origins</a:t>
            </a:r>
            <a:endParaRPr lang="en-AU" sz="2800" dirty="0"/>
          </a:p>
        </p:txBody>
      </p:sp>
      <p:pic>
        <p:nvPicPr>
          <p:cNvPr id="3076" name="Picture 4" descr="Walkw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9490" y="4149080"/>
            <a:ext cx="3778773" cy="2564904"/>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A general view of the shops on Princess Road, Moss Side which were damaged during the riots of 1981, on July 7, 2011 in Manchester, England. Thirty years ago this week the  Moss Side area of Manchester joined other cities across Britain when riots flared up the night of 8 July 1981. The violence raged across Moss Side for two days wrecking shops and property with an attack on the local police station by a mo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383" y="1916832"/>
            <a:ext cx="2705927" cy="17492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2067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995936" y="1124744"/>
            <a:ext cx="4968552" cy="4306792"/>
          </a:xfrm>
        </p:spPr>
        <p:txBody>
          <a:bodyPr>
            <a:normAutofit/>
          </a:bodyPr>
          <a:lstStyle/>
          <a:p>
            <a:r>
              <a:rPr lang="en-AU" sz="2400" dirty="0" smtClean="0"/>
              <a:t>Proved effective in social housing</a:t>
            </a:r>
          </a:p>
          <a:p>
            <a:r>
              <a:rPr lang="en-AU" sz="2400" dirty="0" smtClean="0"/>
              <a:t>Effective in buildings and spaces</a:t>
            </a:r>
          </a:p>
          <a:p>
            <a:r>
              <a:rPr lang="en-AU" sz="2400" dirty="0"/>
              <a:t>Widely adopted by Police forces</a:t>
            </a:r>
          </a:p>
          <a:p>
            <a:r>
              <a:rPr lang="en-AU" sz="2400" dirty="0"/>
              <a:t>Government supported</a:t>
            </a:r>
          </a:p>
          <a:p>
            <a:r>
              <a:rPr lang="en-AU" sz="2400" dirty="0" smtClean="0"/>
              <a:t>Extended to product design</a:t>
            </a:r>
          </a:p>
          <a:p>
            <a:r>
              <a:rPr lang="en-AU" sz="2400" dirty="0" smtClean="0"/>
              <a:t>Adopted in Planning &amp; Urban Design</a:t>
            </a:r>
          </a:p>
          <a:p>
            <a:r>
              <a:rPr lang="en-AU" sz="2400" dirty="0" smtClean="0"/>
              <a:t>Adopted in community </a:t>
            </a:r>
            <a:r>
              <a:rPr lang="en-AU" sz="2400" dirty="0" smtClean="0"/>
              <a:t>crime prevention</a:t>
            </a:r>
            <a:endParaRPr lang="en-AU" sz="2400" dirty="0"/>
          </a:p>
        </p:txBody>
      </p:sp>
      <p:sp>
        <p:nvSpPr>
          <p:cNvPr id="3" name="Title 2"/>
          <p:cNvSpPr>
            <a:spLocks noGrp="1"/>
          </p:cNvSpPr>
          <p:nvPr>
            <p:ph type="title"/>
          </p:nvPr>
        </p:nvSpPr>
        <p:spPr>
          <a:xfrm>
            <a:off x="251520" y="1196752"/>
            <a:ext cx="2448272" cy="2337194"/>
          </a:xfrm>
        </p:spPr>
        <p:txBody>
          <a:bodyPr/>
          <a:lstStyle/>
          <a:p>
            <a:r>
              <a:rPr lang="en-AU" dirty="0" smtClean="0"/>
              <a:t>successes</a:t>
            </a:r>
            <a:endParaRPr lang="en-AU" dirty="0"/>
          </a:p>
        </p:txBody>
      </p:sp>
      <p:pic>
        <p:nvPicPr>
          <p:cNvPr id="4098" name="Picture 2" descr="http://www.defendtherighttoprotest.org/wp-content/uploads/2012/11/Who-polices-the-police-Manchester-6111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2276872"/>
            <a:ext cx="2689492" cy="2016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19128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2987824" y="1340768"/>
            <a:ext cx="6048672" cy="4090768"/>
          </a:xfrm>
        </p:spPr>
        <p:txBody>
          <a:bodyPr>
            <a:normAutofit/>
          </a:bodyPr>
          <a:lstStyle/>
          <a:p>
            <a:r>
              <a:rPr lang="en-AU" dirty="0" smtClean="0"/>
              <a:t>People do not defend </a:t>
            </a:r>
            <a:r>
              <a:rPr lang="en-AU" dirty="0" smtClean="0"/>
              <a:t>in defensible space</a:t>
            </a:r>
          </a:p>
          <a:p>
            <a:r>
              <a:rPr lang="en-AU" dirty="0" smtClean="0"/>
              <a:t>Mixed-use and New Urbanist planning do not reduce crime</a:t>
            </a:r>
          </a:p>
          <a:p>
            <a:r>
              <a:rPr lang="en-AU" dirty="0" smtClean="0"/>
              <a:t>Access control, target hardening and security </a:t>
            </a:r>
            <a:r>
              <a:rPr lang="en-AU" dirty="0" smtClean="0"/>
              <a:t>do not stop </a:t>
            </a:r>
            <a:r>
              <a:rPr lang="en-AU" dirty="0" smtClean="0"/>
              <a:t>crime</a:t>
            </a:r>
          </a:p>
          <a:p>
            <a:pPr marL="0" indent="0">
              <a:buNone/>
            </a:pPr>
            <a:endParaRPr lang="en-AU" dirty="0" smtClean="0"/>
          </a:p>
          <a:p>
            <a:pPr marL="0" indent="0">
              <a:buNone/>
            </a:pPr>
            <a:r>
              <a:rPr lang="en-AU" dirty="0" smtClean="0"/>
              <a:t>Yet</a:t>
            </a:r>
            <a:r>
              <a:rPr lang="en-AU" dirty="0" smtClean="0"/>
              <a:t>, CPTED </a:t>
            </a:r>
            <a:r>
              <a:rPr lang="en-AU" dirty="0" smtClean="0"/>
              <a:t>appears to lower </a:t>
            </a:r>
            <a:r>
              <a:rPr lang="en-AU" dirty="0" smtClean="0"/>
              <a:t>crime levels</a:t>
            </a:r>
            <a:endParaRPr lang="en-AU" dirty="0"/>
          </a:p>
        </p:txBody>
      </p:sp>
      <p:sp>
        <p:nvSpPr>
          <p:cNvPr id="3" name="Title 2"/>
          <p:cNvSpPr>
            <a:spLocks noGrp="1"/>
          </p:cNvSpPr>
          <p:nvPr>
            <p:ph type="title"/>
          </p:nvPr>
        </p:nvSpPr>
        <p:spPr>
          <a:xfrm>
            <a:off x="35496" y="1340768"/>
            <a:ext cx="2592288" cy="2193178"/>
          </a:xfrm>
        </p:spPr>
        <p:txBody>
          <a:bodyPr/>
          <a:lstStyle/>
          <a:p>
            <a:r>
              <a:rPr lang="en-AU" dirty="0" smtClean="0"/>
              <a:t>challenges</a:t>
            </a:r>
            <a:endParaRPr lang="en-AU" dirty="0"/>
          </a:p>
        </p:txBody>
      </p:sp>
    </p:spTree>
    <p:extLst>
      <p:ext uri="{BB962C8B-B14F-4D97-AF65-F5344CB8AC3E}">
        <p14:creationId xmlns:p14="http://schemas.microsoft.com/office/powerpoint/2010/main" val="950297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2987824" y="1545336"/>
            <a:ext cx="5976664" cy="3886200"/>
          </a:xfrm>
        </p:spPr>
        <p:txBody>
          <a:bodyPr/>
          <a:lstStyle/>
          <a:p>
            <a:r>
              <a:rPr lang="en-AU" b="1" dirty="0"/>
              <a:t>Ethology</a:t>
            </a:r>
            <a:r>
              <a:rPr lang="en-AU" dirty="0"/>
              <a:t> – study of animal </a:t>
            </a:r>
            <a:r>
              <a:rPr lang="en-AU" dirty="0" err="1"/>
              <a:t>behaviors</a:t>
            </a:r>
            <a:endParaRPr lang="en-AU" dirty="0"/>
          </a:p>
          <a:p>
            <a:r>
              <a:rPr lang="en-AU" b="1" dirty="0" smtClean="0"/>
              <a:t>Motivation</a:t>
            </a:r>
            <a:r>
              <a:rPr lang="en-AU" dirty="0" smtClean="0"/>
              <a:t> and demotivation</a:t>
            </a:r>
            <a:endParaRPr lang="en-AU" dirty="0" smtClean="0"/>
          </a:p>
          <a:p>
            <a:r>
              <a:rPr lang="en-AU" b="1" dirty="0" smtClean="0"/>
              <a:t>Mapping</a:t>
            </a:r>
            <a:r>
              <a:rPr lang="en-AU" dirty="0" smtClean="0"/>
              <a:t>  of motivations</a:t>
            </a:r>
            <a:r>
              <a:rPr lang="en-AU" dirty="0" smtClean="0"/>
              <a:t>, </a:t>
            </a:r>
            <a:r>
              <a:rPr lang="en-AU" dirty="0" smtClean="0"/>
              <a:t>people, crime opportunities</a:t>
            </a:r>
            <a:r>
              <a:rPr lang="en-AU" dirty="0" smtClean="0"/>
              <a:t>, precipitators</a:t>
            </a:r>
          </a:p>
          <a:p>
            <a:r>
              <a:rPr lang="en-AU" b="1" dirty="0" smtClean="0"/>
              <a:t>Dynamic</a:t>
            </a:r>
            <a:r>
              <a:rPr lang="en-AU" dirty="0" smtClean="0"/>
              <a:t> </a:t>
            </a:r>
            <a:r>
              <a:rPr lang="en-AU" b="1" dirty="0" smtClean="0"/>
              <a:t>modelling</a:t>
            </a:r>
            <a:r>
              <a:rPr lang="en-AU" dirty="0" smtClean="0"/>
              <a:t> </a:t>
            </a:r>
            <a:r>
              <a:rPr lang="en-AU" dirty="0" smtClean="0"/>
              <a:t>of crime causal </a:t>
            </a:r>
            <a:r>
              <a:rPr lang="en-AU" dirty="0" smtClean="0"/>
              <a:t>situations </a:t>
            </a:r>
            <a:r>
              <a:rPr lang="en-AU" dirty="0" smtClean="0"/>
              <a:t>(rather </a:t>
            </a:r>
            <a:r>
              <a:rPr lang="en-AU" dirty="0" smtClean="0"/>
              <a:t>than hotspots)</a:t>
            </a:r>
            <a:endParaRPr lang="en-AU" dirty="0"/>
          </a:p>
        </p:txBody>
      </p:sp>
      <p:sp>
        <p:nvSpPr>
          <p:cNvPr id="3" name="Title 2"/>
          <p:cNvSpPr>
            <a:spLocks noGrp="1"/>
          </p:cNvSpPr>
          <p:nvPr>
            <p:ph type="title"/>
          </p:nvPr>
        </p:nvSpPr>
        <p:spPr>
          <a:xfrm>
            <a:off x="251520" y="1554480"/>
            <a:ext cx="2304256" cy="1979466"/>
          </a:xfrm>
        </p:spPr>
        <p:txBody>
          <a:bodyPr/>
          <a:lstStyle/>
          <a:p>
            <a:r>
              <a:rPr lang="en-AU" dirty="0" smtClean="0"/>
              <a:t>New directions in </a:t>
            </a:r>
            <a:r>
              <a:rPr lang="en-AU" dirty="0" err="1" smtClean="0"/>
              <a:t>CPTEd</a:t>
            </a:r>
            <a:endParaRPr lang="en-AU" dirty="0"/>
          </a:p>
        </p:txBody>
      </p:sp>
      <p:pic>
        <p:nvPicPr>
          <p:cNvPr id="1034" name="Picture 10" descr="Suryia the orangutan and Roscoe the Blue Tick Hound, best friends in Myrtle Beach, South Carol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4655049"/>
            <a:ext cx="2173035" cy="207887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upload.wikimedia.org/wikipedia/commons/1/1f/Wolves_Kill.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048" y="5085183"/>
            <a:ext cx="2520864" cy="16543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8183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067944" y="1545336"/>
            <a:ext cx="4824536" cy="3886200"/>
          </a:xfrm>
        </p:spPr>
        <p:txBody>
          <a:bodyPr/>
          <a:lstStyle/>
          <a:p>
            <a:pPr marL="0" indent="0">
              <a:buNone/>
            </a:pPr>
            <a:r>
              <a:rPr lang="en-AU" sz="3200" dirty="0" smtClean="0"/>
              <a:t>Dr. Terence Love</a:t>
            </a:r>
          </a:p>
          <a:p>
            <a:pPr marL="0" indent="0">
              <a:buNone/>
            </a:pPr>
            <a:endParaRPr lang="en-AU" sz="1050" dirty="0" smtClean="0"/>
          </a:p>
          <a:p>
            <a:pPr marL="0" indent="0">
              <a:buNone/>
            </a:pPr>
            <a:r>
              <a:rPr lang="en-AU" sz="2000" dirty="0" smtClean="0"/>
              <a:t>Director</a:t>
            </a:r>
            <a:r>
              <a:rPr lang="en-AU" sz="2000" dirty="0" smtClean="0"/>
              <a:t/>
            </a:r>
            <a:br>
              <a:rPr lang="en-AU" sz="2000" dirty="0" smtClean="0"/>
            </a:br>
            <a:r>
              <a:rPr lang="en-AU" sz="2000" dirty="0" smtClean="0"/>
              <a:t>Design Out Crime Research Centre</a:t>
            </a:r>
            <a:br>
              <a:rPr lang="en-AU" sz="2000" dirty="0" smtClean="0"/>
            </a:br>
            <a:r>
              <a:rPr lang="en-AU" sz="2000" dirty="0" smtClean="0">
                <a:hlinkClick r:id="rId2"/>
              </a:rPr>
              <a:t>terry@designoutcrime.org</a:t>
            </a:r>
            <a:r>
              <a:rPr lang="en-AU" sz="2000" dirty="0" smtClean="0"/>
              <a:t> </a:t>
            </a:r>
            <a:br>
              <a:rPr lang="en-AU" sz="2000" dirty="0" smtClean="0"/>
            </a:br>
            <a:r>
              <a:rPr lang="en-AU" sz="2000" dirty="0" smtClean="0"/>
              <a:t>Tel: 0434975848</a:t>
            </a:r>
            <a:r>
              <a:rPr lang="en-AU" sz="2000" dirty="0" smtClean="0"/>
              <a:t/>
            </a:r>
            <a:br>
              <a:rPr lang="en-AU" sz="2000" dirty="0" smtClean="0"/>
            </a:br>
            <a:r>
              <a:rPr lang="en-AU" sz="2000" dirty="0" smtClean="0">
                <a:hlinkClick r:id="rId3"/>
              </a:rPr>
              <a:t>www.designoutcrime.org</a:t>
            </a:r>
            <a:r>
              <a:rPr lang="en-AU" sz="2000" dirty="0" smtClean="0"/>
              <a:t> </a:t>
            </a:r>
          </a:p>
        </p:txBody>
      </p:sp>
      <p:sp>
        <p:nvSpPr>
          <p:cNvPr id="3" name="Title 2"/>
          <p:cNvSpPr>
            <a:spLocks noGrp="1"/>
          </p:cNvSpPr>
          <p:nvPr>
            <p:ph type="title"/>
          </p:nvPr>
        </p:nvSpPr>
        <p:spPr>
          <a:xfrm>
            <a:off x="323528" y="1554480"/>
            <a:ext cx="3312368" cy="1979466"/>
          </a:xfrm>
        </p:spPr>
        <p:txBody>
          <a:bodyPr>
            <a:normAutofit/>
          </a:bodyPr>
          <a:lstStyle/>
          <a:p>
            <a:r>
              <a:rPr lang="en-AU" dirty="0" smtClean="0"/>
              <a:t>Thank you</a:t>
            </a:r>
            <a:endParaRPr lang="en-AU" dirty="0"/>
          </a:p>
        </p:txBody>
      </p:sp>
    </p:spTree>
    <p:extLst>
      <p:ext uri="{BB962C8B-B14F-4D97-AF65-F5344CB8AC3E}">
        <p14:creationId xmlns:p14="http://schemas.microsoft.com/office/powerpoint/2010/main" val="38813543"/>
      </p:ext>
    </p:extLst>
  </p:cSld>
  <p:clrMapOvr>
    <a:masterClrMapping/>
  </p:clrMapOvr>
  <p:timing>
    <p:tnLst>
      <p:par>
        <p:cTn id="1" dur="indefinite" restart="never" nodeType="tmRoot"/>
      </p:par>
    </p:tnLst>
  </p:timing>
</p:sld>
</file>

<file path=ppt/theme/theme1.xml><?xml version="1.0" encoding="utf-8"?>
<a:theme xmlns:a="http://schemas.openxmlformats.org/drawingml/2006/main" name="Tradeshow">
  <a:themeElements>
    <a:clrScheme name="Tradeshow">
      <a:dk1>
        <a:srgbClr val="3F3F3F"/>
      </a:dk1>
      <a:lt1>
        <a:srgbClr val="FFFFFF"/>
      </a:lt1>
      <a:dk2>
        <a:srgbClr val="7DAFC3"/>
      </a:dk2>
      <a:lt2>
        <a:srgbClr val="E5E4DF"/>
      </a:lt2>
      <a:accent1>
        <a:srgbClr val="7C959A"/>
      </a:accent1>
      <a:accent2>
        <a:srgbClr val="DB8631"/>
      </a:accent2>
      <a:accent3>
        <a:srgbClr val="E3CC5A"/>
      </a:accent3>
      <a:accent4>
        <a:srgbClr val="ACADA8"/>
      </a:accent4>
      <a:accent5>
        <a:srgbClr val="927C61"/>
      </a:accent5>
      <a:accent6>
        <a:srgbClr val="B3B435"/>
      </a:accent6>
      <a:hlink>
        <a:srgbClr val="0079A4"/>
      </a:hlink>
      <a:folHlink>
        <a:srgbClr val="595959"/>
      </a:folHlink>
    </a:clrScheme>
    <a:fontScheme name="Tradeshow">
      <a:majorFont>
        <a:latin typeface="Arial Black"/>
        <a:ea typeface=""/>
        <a:cs typeface=""/>
        <a:font script="Jpan" typeface="ＭＳ Ｐゴシック"/>
        <a:font script="Hang" typeface="HY견고딕"/>
        <a:font script="Hans" typeface="宋体"/>
        <a:font script="Hant" typeface="新細明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ndara"/>
        <a:ea typeface=""/>
        <a:cs typeface=""/>
        <a:font script="Jpan" typeface="ＭＳ Ｐゴシック"/>
        <a:font script="Hang" typeface="HY견명조"/>
        <a:font script="Hans" typeface="华文楷体"/>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adeshow">
      <a:fillStyleLst>
        <a:solidFill>
          <a:schemeClr val="phClr"/>
        </a:solidFill>
        <a:gradFill rotWithShape="1">
          <a:gsLst>
            <a:gs pos="0">
              <a:schemeClr val="phClr">
                <a:tint val="45000"/>
                <a:satMod val="300000"/>
              </a:schemeClr>
            </a:gs>
            <a:gs pos="35000">
              <a:schemeClr val="phClr">
                <a:tint val="45000"/>
                <a:satMod val="300000"/>
              </a:schemeClr>
            </a:gs>
            <a:gs pos="69000">
              <a:schemeClr val="phClr">
                <a:tint val="45000"/>
                <a:satMod val="350000"/>
              </a:schemeClr>
            </a:gs>
            <a:gs pos="100000">
              <a:schemeClr val="phClr">
                <a:tint val="60000"/>
                <a:satMod val="350000"/>
              </a:schemeClr>
            </a:gs>
          </a:gsLst>
          <a:path path="circle">
            <a:fillToRect l="50000" t="50000" r="100000" b="100000"/>
          </a:path>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9525" cap="rnd" cmpd="sng" algn="ctr">
          <a:solidFill>
            <a:schemeClr val="phClr"/>
          </a:solidFill>
          <a:prstDash val="solid"/>
        </a:ln>
        <a:ln w="38475" cap="flat" cmpd="sng" algn="ctr">
          <a:solidFill>
            <a:schemeClr val="phClr"/>
          </a:solidFill>
          <a:prstDash val="solid"/>
        </a:ln>
        <a:ln w="54850" cap="flat" cmpd="sng" algn="ctr">
          <a:solidFill>
            <a:schemeClr val="phClr"/>
          </a:solidFill>
          <a:prstDash val="solid"/>
        </a:ln>
      </a:lnStyleLst>
      <a:effectStyleLst>
        <a:effectStyle>
          <a:effectLst>
            <a:outerShdw blurRad="50800" dist="25400" dir="5400000" rotWithShape="0">
              <a:srgbClr val="000000">
                <a:alpha val="55000"/>
              </a:srgbClr>
            </a:outerShdw>
          </a:effectLst>
        </a:effectStyle>
        <a:effectStyle>
          <a:effectLst>
            <a:outerShdw blurRad="50800" dist="25400" dir="5400000" rotWithShape="0">
              <a:srgbClr val="000000">
                <a:alpha val="44000"/>
              </a:srgbClr>
            </a:outerShdw>
          </a:effectLst>
        </a:effectStyle>
        <a:effectStyle>
          <a:effectLst>
            <a:outerShdw blurRad="50800" dist="25400" dir="5400000" rotWithShape="0">
              <a:srgbClr val="000000">
                <a:alpha val="55000"/>
              </a:srgbClr>
            </a:outerShdw>
          </a:effectLst>
          <a:scene3d>
            <a:camera prst="orthographicFront">
              <a:rot lat="0" lon="0" rev="0"/>
            </a:camera>
            <a:lightRig rig="brightRoom" dir="tl">
              <a:rot lat="0" lon="0" rev="3600000"/>
            </a:lightRig>
          </a:scene3d>
          <a:sp3d contourW="31750" prstMaterial="flat">
            <a:bevelT w="127000" h="254000" prst="angle"/>
            <a:contourClr>
              <a:schemeClr val="phClr">
                <a:shade val="20000"/>
              </a:schemeClr>
            </a:contourClr>
          </a:sp3d>
        </a:effectStyle>
      </a:effectStyleLst>
      <a:bgFillStyleLst>
        <a:solidFill>
          <a:schemeClr val="phClr"/>
        </a:solidFill>
        <a:gradFill rotWithShape="1">
          <a:gsLst>
            <a:gs pos="20000">
              <a:schemeClr val="phClr">
                <a:tint val="80000"/>
                <a:lumMod val="100000"/>
              </a:schemeClr>
            </a:gs>
            <a:gs pos="100000">
              <a:schemeClr val="phClr">
                <a:tint val="100000"/>
                <a:lumMod val="80000"/>
              </a:schemeClr>
            </a:gs>
          </a:gsLst>
          <a:path path="circle">
            <a:fillToRect l="50000" t="20000" r="100000" b="100000"/>
          </a:path>
        </a:gradFill>
        <a:gradFill rotWithShape="1">
          <a:gsLst>
            <a:gs pos="0">
              <a:schemeClr val="phClr">
                <a:tint val="100000"/>
                <a:lumMod val="100000"/>
              </a:schemeClr>
            </a:gs>
            <a:gs pos="100000">
              <a:schemeClr val="phClr">
                <a:shade val="100000"/>
                <a:lumMod val="60000"/>
              </a:schemeClr>
            </a:gs>
          </a:gsLst>
          <a:path path="circle">
            <a:fillToRect l="50000" t="2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TC101859861[[fn=Tradeshow]]</Template>
  <TotalTime>172</TotalTime>
  <Words>142</Words>
  <Application>Microsoft Office PowerPoint</Application>
  <PresentationFormat>On-screen Show (4:3)</PresentationFormat>
  <Paragraphs>36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Tradeshow</vt:lpstr>
      <vt:lpstr>CPTED Origins  successes  challenges  new directions  </vt:lpstr>
      <vt:lpstr>origins</vt:lpstr>
      <vt:lpstr>successes</vt:lpstr>
      <vt:lpstr>challenges</vt:lpstr>
      <vt:lpstr>New directions in CPTEd</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tlove</dc:creator>
  <cp:lastModifiedBy>tlove</cp:lastModifiedBy>
  <cp:revision>31</cp:revision>
  <dcterms:created xsi:type="dcterms:W3CDTF">2013-12-03T07:23:57Z</dcterms:created>
  <dcterms:modified xsi:type="dcterms:W3CDTF">2013-12-04T02:50:38Z</dcterms:modified>
</cp:coreProperties>
</file>